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60" userDrawn="1">
          <p15:clr>
            <a:srgbClr val="A4A3A4"/>
          </p15:clr>
        </p15:guide>
        <p15:guide id="3" pos="3936" userDrawn="1">
          <p15:clr>
            <a:srgbClr val="A4A3A4"/>
          </p15:clr>
        </p15:guide>
        <p15:guide id="4" orient="horz" pos="5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u, Kenneth" initials="ZK" lastIdx="1" clrIdx="0">
    <p:extLst>
      <p:ext uri="{19B8F6BF-5375-455C-9EA6-DF929625EA0E}">
        <p15:presenceInfo xmlns:p15="http://schemas.microsoft.com/office/powerpoint/2012/main" userId="S::kzhu243@marriott.com::4174cc7c-3a83-491d-b5f9-0df3169974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4" autoAdjust="0"/>
    <p:restoredTop sz="94626" autoAdjust="0"/>
  </p:normalViewPr>
  <p:slideViewPr>
    <p:cSldViewPr snapToGrid="0" showGuides="1">
      <p:cViewPr varScale="1">
        <p:scale>
          <a:sx n="81" d="100"/>
          <a:sy n="81" d="100"/>
        </p:scale>
        <p:origin x="3366" y="96"/>
      </p:cViewPr>
      <p:guideLst>
        <p:guide orient="horz" pos="288"/>
        <p:guide pos="360"/>
        <p:guide pos="3936"/>
        <p:guide orient="horz" pos="5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8747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71116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46756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45123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08D35-C611-403E-A2EA-11C18CE39F2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209639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08D35-C611-403E-A2EA-11C18CE39F2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76484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08D35-C611-403E-A2EA-11C18CE39F21}"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414749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08D35-C611-403E-A2EA-11C18CE39F21}"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34172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08D35-C611-403E-A2EA-11C18CE39F21}"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209150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B08D35-C611-403E-A2EA-11C18CE39F2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336817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B08D35-C611-403E-A2EA-11C18CE39F2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96356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0B08D35-C611-403E-A2EA-11C18CE39F21}" type="datetimeFigureOut">
              <a:rPr lang="en-US" smtClean="0"/>
              <a:t>5/8/2025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F99BDB8-12A8-4855-919B-09D7AEAA6DA6}" type="slidenum">
              <a:rPr lang="en-US" smtClean="0"/>
              <a:t>‹#›</a:t>
            </a:fld>
            <a:endParaRPr lang="en-US"/>
          </a:p>
        </p:txBody>
      </p:sp>
    </p:spTree>
    <p:extLst>
      <p:ext uri="{BB962C8B-B14F-4D97-AF65-F5344CB8AC3E}">
        <p14:creationId xmlns:p14="http://schemas.microsoft.com/office/powerpoint/2010/main" val="194678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ra.Wang@westinhotels.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28955" y="146955"/>
            <a:ext cx="6600092" cy="8856167"/>
          </a:xfrm>
          <a:prstGeom prst="rect">
            <a:avLst/>
          </a:prstGeom>
          <a:solidFill>
            <a:schemeClr val="bg1"/>
          </a:solid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a:extLst>
              <a:ext uri="{FF2B5EF4-FFF2-40B4-BE49-F238E27FC236}">
                <a16:creationId xmlns:a16="http://schemas.microsoft.com/office/drawing/2014/main" id="{EC7E244F-FCE0-4EFE-A8CC-6C1AC6383C4A}"/>
              </a:ext>
            </a:extLst>
          </p:cNvPr>
          <p:cNvSpPr txBox="1"/>
          <p:nvPr/>
        </p:nvSpPr>
        <p:spPr>
          <a:xfrm>
            <a:off x="448976" y="1262683"/>
            <a:ext cx="6109969" cy="1015663"/>
          </a:xfrm>
          <a:prstGeom prst="rect">
            <a:avLst/>
          </a:prstGeom>
          <a:solidFill>
            <a:schemeClr val="bg1"/>
          </a:solidFill>
        </p:spPr>
        <p:txBody>
          <a:bodyPr wrap="square" rtlCol="0">
            <a:spAutoFit/>
          </a:bodyPr>
          <a:lstStyle/>
          <a:p>
            <a:r>
              <a:rPr lang="zh-CN" altLang="en-US" sz="1200" dirty="0" smtClean="0">
                <a:solidFill>
                  <a:schemeClr val="tx2">
                    <a:lumMod val="90000"/>
                    <a:lumOff val="10000"/>
                  </a:schemeClr>
                </a:solidFill>
              </a:rPr>
              <a:t>海口</a:t>
            </a:r>
            <a:r>
              <a:rPr lang="zh-CN" altLang="en-US" sz="1200" dirty="0">
                <a:solidFill>
                  <a:schemeClr val="tx2">
                    <a:lumMod val="90000"/>
                    <a:lumOff val="10000"/>
                  </a:schemeClr>
                </a:solidFill>
              </a:rPr>
              <a:t>威斯汀酒店是国际顶尖酒店管理集团万豪国际酒店管理集团旗下</a:t>
            </a:r>
            <a:r>
              <a:rPr lang="zh-CN" altLang="en-US" sz="1200" dirty="0" smtClean="0">
                <a:solidFill>
                  <a:schemeClr val="tx2">
                    <a:lumMod val="90000"/>
                    <a:lumOff val="10000"/>
                  </a:schemeClr>
                </a:solidFill>
              </a:rPr>
              <a:t>酒店</a:t>
            </a:r>
            <a:r>
              <a:rPr lang="zh-CN" altLang="en-US" sz="1200" dirty="0">
                <a:solidFill>
                  <a:schemeClr val="tx2">
                    <a:lumMod val="90000"/>
                    <a:lumOff val="10000"/>
                  </a:schemeClr>
                </a:solidFill>
              </a:rPr>
              <a:t>，</a:t>
            </a:r>
            <a:r>
              <a:rPr lang="zh-CN" altLang="en-US" sz="1200" dirty="0" smtClean="0">
                <a:solidFill>
                  <a:schemeClr val="tx2">
                    <a:lumMod val="90000"/>
                    <a:lumOff val="10000"/>
                  </a:schemeClr>
                </a:solidFill>
              </a:rPr>
              <a:t>酒店位于</a:t>
            </a:r>
            <a:r>
              <a:rPr lang="zh-CN" altLang="en-US" sz="1200" dirty="0">
                <a:solidFill>
                  <a:schemeClr val="tx2">
                    <a:lumMod val="90000"/>
                    <a:lumOff val="10000"/>
                  </a:schemeClr>
                </a:solidFill>
              </a:rPr>
              <a:t>繁华的海口市中心区域，紧邻世纪</a:t>
            </a:r>
            <a:r>
              <a:rPr lang="zh-CN" altLang="en-US" sz="1200" dirty="0" smtClean="0">
                <a:solidFill>
                  <a:schemeClr val="tx2">
                    <a:lumMod val="90000"/>
                    <a:lumOff val="10000"/>
                  </a:schemeClr>
                </a:solidFill>
              </a:rPr>
              <a:t>大桥，共有</a:t>
            </a:r>
            <a:r>
              <a:rPr lang="en-US" altLang="zh-CN" sz="1200" smtClean="0">
                <a:solidFill>
                  <a:schemeClr val="tx2">
                    <a:lumMod val="90000"/>
                    <a:lumOff val="10000"/>
                  </a:schemeClr>
                </a:solidFill>
              </a:rPr>
              <a:t>291</a:t>
            </a:r>
            <a:r>
              <a:rPr lang="zh-CN" altLang="en-US" sz="1200" smtClean="0">
                <a:solidFill>
                  <a:schemeClr val="tx2">
                    <a:lumMod val="90000"/>
                    <a:lumOff val="10000"/>
                  </a:schemeClr>
                </a:solidFill>
              </a:rPr>
              <a:t>间</a:t>
            </a:r>
            <a:r>
              <a:rPr lang="zh-CN" altLang="en-US" sz="1200" dirty="0">
                <a:solidFill>
                  <a:schemeClr val="tx2">
                    <a:lumMod val="90000"/>
                    <a:lumOff val="10000"/>
                  </a:schemeClr>
                </a:solidFill>
              </a:rPr>
              <a:t>精心设计的客房和套房。优越的地理位置，便利的交通。在这里，我们提供的不仅是一份工作，而是一次职业发展的机会和一个能让您感受到关爱和自豪的环境。我们诚邀有志在万豪集团和威斯汀酒店寻求职业发展的有识之士加入我们的团队，与我们共同成长。</a:t>
            </a:r>
          </a:p>
        </p:txBody>
      </p:sp>
      <p:sp>
        <p:nvSpPr>
          <p:cNvPr id="28" name="TextBox 27">
            <a:extLst>
              <a:ext uri="{FF2B5EF4-FFF2-40B4-BE49-F238E27FC236}">
                <a16:creationId xmlns:a16="http://schemas.microsoft.com/office/drawing/2014/main" id="{7BB247EF-F262-4484-B141-FA38ED515F0B}"/>
              </a:ext>
            </a:extLst>
          </p:cNvPr>
          <p:cNvSpPr txBox="1"/>
          <p:nvPr/>
        </p:nvSpPr>
        <p:spPr>
          <a:xfrm>
            <a:off x="3406043" y="8251448"/>
            <a:ext cx="5119472" cy="892552"/>
          </a:xfrm>
          <a:prstGeom prst="rect">
            <a:avLst/>
          </a:prstGeom>
          <a:noFill/>
        </p:spPr>
        <p:txBody>
          <a:bodyPr wrap="square" rtlCol="0">
            <a:spAutoFit/>
          </a:bodyPr>
          <a:lstStyle>
            <a:defPPr>
              <a:defRPr lang="en-US"/>
            </a:defPPr>
            <a:lvl1pPr>
              <a:defRPr sz="1400" baseline="30000">
                <a:solidFill>
                  <a:schemeClr val="tx2"/>
                </a:solidFill>
                <a:latin typeface="Arial" panose="020B0604020202020204" pitchFamily="34" charset="0"/>
                <a:cs typeface="Arial" panose="020B0604020202020204" pitchFamily="34" charset="0"/>
              </a:defRPr>
            </a:lvl1pPr>
          </a:lstStyle>
          <a:p>
            <a:r>
              <a:rPr lang="en-US" sz="1600" dirty="0">
                <a:solidFill>
                  <a:schemeClr val="tx2">
                    <a:lumMod val="90000"/>
                    <a:lumOff val="10000"/>
                  </a:schemeClr>
                </a:solidFill>
                <a:latin typeface="+mn-ea"/>
              </a:rPr>
              <a:t/>
            </a:r>
            <a:br>
              <a:rPr lang="en-US" sz="1600" dirty="0">
                <a:solidFill>
                  <a:schemeClr val="tx2">
                    <a:lumMod val="90000"/>
                    <a:lumOff val="10000"/>
                  </a:schemeClr>
                </a:solidFill>
                <a:latin typeface="+mn-ea"/>
              </a:rPr>
            </a:br>
            <a:r>
              <a:rPr lang="zh-CN" altLang="en-US" sz="1600" dirty="0">
                <a:solidFill>
                  <a:schemeClr val="tx2">
                    <a:lumMod val="90000"/>
                    <a:lumOff val="10000"/>
                  </a:schemeClr>
                </a:solidFill>
                <a:latin typeface="+mn-ea"/>
              </a:rPr>
              <a:t>联系人： 王</a:t>
            </a:r>
            <a:r>
              <a:rPr lang="zh-CN" altLang="en-US" sz="1600" dirty="0" smtClean="0">
                <a:solidFill>
                  <a:schemeClr val="tx2">
                    <a:lumMod val="90000"/>
                    <a:lumOff val="10000"/>
                  </a:schemeClr>
                </a:solidFill>
                <a:latin typeface="+mn-ea"/>
              </a:rPr>
              <a:t>女士    联系</a:t>
            </a:r>
            <a:r>
              <a:rPr lang="zh-CN" altLang="en-US" sz="1600" dirty="0">
                <a:solidFill>
                  <a:schemeClr val="tx2">
                    <a:lumMod val="90000"/>
                    <a:lumOff val="10000"/>
                  </a:schemeClr>
                </a:solidFill>
                <a:latin typeface="+mn-ea"/>
              </a:rPr>
              <a:t>电话： </a:t>
            </a:r>
            <a:r>
              <a:rPr lang="en-US" altLang="zh-CN" sz="1600" dirty="0" smtClean="0">
                <a:solidFill>
                  <a:schemeClr val="tx2">
                    <a:lumMod val="90000"/>
                    <a:lumOff val="10000"/>
                  </a:schemeClr>
                </a:solidFill>
                <a:latin typeface="+mn-ea"/>
              </a:rPr>
              <a:t>0898-65921561</a:t>
            </a:r>
            <a:endParaRPr lang="en-US" sz="1600" dirty="0">
              <a:solidFill>
                <a:schemeClr val="tx2">
                  <a:lumMod val="90000"/>
                  <a:lumOff val="10000"/>
                </a:schemeClr>
              </a:solidFill>
              <a:latin typeface="+mn-ea"/>
            </a:endParaRPr>
          </a:p>
          <a:p>
            <a:r>
              <a:rPr lang="zh-CN" altLang="en-US" sz="1600" dirty="0">
                <a:solidFill>
                  <a:schemeClr val="tx2">
                    <a:lumMod val="90000"/>
                    <a:lumOff val="10000"/>
                  </a:schemeClr>
                </a:solidFill>
                <a:latin typeface="+mn-ea"/>
              </a:rPr>
              <a:t>邮箱</a:t>
            </a:r>
            <a:r>
              <a:rPr lang="zh-CN" altLang="en-US" sz="1600" dirty="0" smtClean="0">
                <a:solidFill>
                  <a:schemeClr val="tx2">
                    <a:lumMod val="90000"/>
                    <a:lumOff val="10000"/>
                  </a:schemeClr>
                </a:solidFill>
                <a:latin typeface="+mn-ea"/>
              </a:rPr>
              <a:t>：</a:t>
            </a:r>
            <a:r>
              <a:rPr lang="en-US" altLang="zh-CN" sz="1600" u="sng" dirty="0" smtClean="0">
                <a:solidFill>
                  <a:schemeClr val="tx2">
                    <a:lumMod val="90000"/>
                    <a:lumOff val="10000"/>
                  </a:schemeClr>
                </a:solidFill>
                <a:latin typeface="+mn-ea"/>
                <a:hlinkClick r:id="rId2"/>
              </a:rPr>
              <a:t>Dora.Wang@westinhotels.com</a:t>
            </a:r>
            <a:endParaRPr lang="en-US" altLang="zh-CN" sz="1600" u="sng" dirty="0" smtClean="0">
              <a:solidFill>
                <a:schemeClr val="tx2">
                  <a:lumMod val="90000"/>
                  <a:lumOff val="10000"/>
                </a:schemeClr>
              </a:solidFill>
              <a:latin typeface="+mn-ea"/>
            </a:endParaRPr>
          </a:p>
          <a:p>
            <a:r>
              <a:rPr lang="zh-CN" altLang="en-US" sz="1600" dirty="0" smtClean="0">
                <a:solidFill>
                  <a:schemeClr val="tx2">
                    <a:lumMod val="90000"/>
                    <a:lumOff val="10000"/>
                  </a:schemeClr>
                </a:solidFill>
                <a:latin typeface="+mn-ea"/>
              </a:rPr>
              <a:t>酒店</a:t>
            </a:r>
            <a:r>
              <a:rPr lang="zh-CN" altLang="en-US" sz="1600" dirty="0">
                <a:solidFill>
                  <a:schemeClr val="tx2">
                    <a:lumMod val="90000"/>
                    <a:lumOff val="10000"/>
                  </a:schemeClr>
                </a:solidFill>
                <a:latin typeface="+mn-ea"/>
              </a:rPr>
              <a:t>地址：海南省海口市龙华区渡海路</a:t>
            </a:r>
            <a:r>
              <a:rPr lang="en-US" altLang="zh-CN" sz="1600" dirty="0">
                <a:solidFill>
                  <a:schemeClr val="tx2">
                    <a:lumMod val="90000"/>
                    <a:lumOff val="10000"/>
                  </a:schemeClr>
                </a:solidFill>
                <a:latin typeface="+mn-ea"/>
              </a:rPr>
              <a:t>100</a:t>
            </a:r>
            <a:r>
              <a:rPr lang="zh-CN" altLang="en-US" sz="1600" dirty="0" smtClean="0">
                <a:solidFill>
                  <a:schemeClr val="tx2">
                    <a:lumMod val="90000"/>
                    <a:lumOff val="10000"/>
                  </a:schemeClr>
                </a:solidFill>
                <a:latin typeface="+mn-ea"/>
              </a:rPr>
              <a:t>号</a:t>
            </a:r>
            <a:endParaRPr lang="en-US" altLang="zh-CN" sz="1600" dirty="0" smtClean="0">
              <a:solidFill>
                <a:schemeClr val="tx2">
                  <a:lumMod val="90000"/>
                  <a:lumOff val="10000"/>
                </a:schemeClr>
              </a:solidFill>
              <a:latin typeface="+mn-ea"/>
            </a:endParaRPr>
          </a:p>
          <a:p>
            <a:endParaRPr lang="en-US" altLang="ja-JP" b="1" dirty="0" smtClean="0"/>
          </a:p>
        </p:txBody>
      </p:sp>
      <p:sp>
        <p:nvSpPr>
          <p:cNvPr id="23" name="TextBox 20">
            <a:extLst>
              <a:ext uri="{FF2B5EF4-FFF2-40B4-BE49-F238E27FC236}">
                <a16:creationId xmlns:a16="http://schemas.microsoft.com/office/drawing/2014/main" id="{E6FD91D5-96FC-49BE-8731-7C33F500921C}"/>
              </a:ext>
            </a:extLst>
          </p:cNvPr>
          <p:cNvSpPr txBox="1"/>
          <p:nvPr/>
        </p:nvSpPr>
        <p:spPr>
          <a:xfrm>
            <a:off x="448975" y="737270"/>
            <a:ext cx="6109969" cy="523220"/>
          </a:xfrm>
          <a:prstGeom prst="rect">
            <a:avLst/>
          </a:prstGeom>
          <a:noFill/>
        </p:spPr>
        <p:txBody>
          <a:bodyPr wrap="square" rtlCol="0">
            <a:spAutoFit/>
          </a:bodyPr>
          <a:lstStyle/>
          <a:p>
            <a:pPr algn="ctr"/>
            <a:r>
              <a:rPr lang="zh-CN" altLang="en-US" sz="2800" dirty="0" smtClean="0">
                <a:solidFill>
                  <a:schemeClr val="tx2">
                    <a:lumMod val="90000"/>
                    <a:lumOff val="10000"/>
                  </a:schemeClr>
                </a:solidFill>
                <a:latin typeface="Arial Black" panose="020B0A04020102020204" pitchFamily="34" charset="0"/>
              </a:rPr>
              <a:t>海口威斯汀酒店招聘简章</a:t>
            </a:r>
            <a:endParaRPr lang="en-US" sz="2800" dirty="0">
              <a:solidFill>
                <a:schemeClr val="tx2">
                  <a:lumMod val="90000"/>
                  <a:lumOff val="10000"/>
                </a:schemeClr>
              </a:solidFill>
              <a:latin typeface="Arial Black" panose="020B0A04020102020204" pitchFamily="34" charset="0"/>
            </a:endParaRPr>
          </a:p>
        </p:txBody>
      </p:sp>
      <p:pic>
        <p:nvPicPr>
          <p:cNvPr id="29" name="Picture 18">
            <a:extLst>
              <a:ext uri="{FF2B5EF4-FFF2-40B4-BE49-F238E27FC236}">
                <a16:creationId xmlns:a16="http://schemas.microsoft.com/office/drawing/2014/main" id="{BAED247E-6D36-4D2F-81A6-F852BBF79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77" y="2523654"/>
            <a:ext cx="4864512" cy="2388221"/>
          </a:xfrm>
          <a:prstGeom prst="rect">
            <a:avLst/>
          </a:prstGeom>
        </p:spPr>
      </p:pic>
      <p:grpSp>
        <p:nvGrpSpPr>
          <p:cNvPr id="32" name="组合 31"/>
          <p:cNvGrpSpPr/>
          <p:nvPr/>
        </p:nvGrpSpPr>
        <p:grpSpPr>
          <a:xfrm>
            <a:off x="4817789" y="3522900"/>
            <a:ext cx="1385006" cy="1388975"/>
            <a:chOff x="4189386" y="3589895"/>
            <a:chExt cx="1267279" cy="1267279"/>
          </a:xfrm>
        </p:grpSpPr>
        <p:sp>
          <p:nvSpPr>
            <p:cNvPr id="33" name="Oval 5">
              <a:extLst>
                <a:ext uri="{FF2B5EF4-FFF2-40B4-BE49-F238E27FC236}">
                  <a16:creationId xmlns:a16="http://schemas.microsoft.com/office/drawing/2014/main" id="{257513C9-F997-4DBC-9FEF-35C2E3DB0FAD}"/>
                </a:ext>
              </a:extLst>
            </p:cNvPr>
            <p:cNvSpPr/>
            <p:nvPr/>
          </p:nvSpPr>
          <p:spPr>
            <a:xfrm>
              <a:off x="4189386" y="3589895"/>
              <a:ext cx="1267279" cy="126727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Oval 3">
              <a:extLst>
                <a:ext uri="{FF2B5EF4-FFF2-40B4-BE49-F238E27FC236}">
                  <a16:creationId xmlns:a16="http://schemas.microsoft.com/office/drawing/2014/main" id="{F46C3DD7-F62F-40F8-AD59-3EEFF347CA9C}"/>
                </a:ext>
              </a:extLst>
            </p:cNvPr>
            <p:cNvSpPr/>
            <p:nvPr/>
          </p:nvSpPr>
          <p:spPr>
            <a:xfrm>
              <a:off x="4283809" y="3674986"/>
              <a:ext cx="1078431" cy="1078431"/>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5" name="图片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30156" y="4011901"/>
              <a:ext cx="838157" cy="459264"/>
            </a:xfrm>
            <a:prstGeom prst="rect">
              <a:avLst/>
            </a:prstGeom>
          </p:spPr>
        </p:pic>
      </p:grpSp>
      <p:graphicFrame>
        <p:nvGraphicFramePr>
          <p:cNvPr id="16" name="表格 15"/>
          <p:cNvGraphicFramePr>
            <a:graphicFrameLocks noGrp="1"/>
          </p:cNvGraphicFramePr>
          <p:nvPr>
            <p:extLst>
              <p:ext uri="{D42A27DB-BD31-4B8C-83A1-F6EECF244321}">
                <p14:modId xmlns:p14="http://schemas.microsoft.com/office/powerpoint/2010/main" val="2734668679"/>
              </p:ext>
            </p:extLst>
          </p:nvPr>
        </p:nvGraphicFramePr>
        <p:xfrm>
          <a:off x="448977" y="5040957"/>
          <a:ext cx="6109968" cy="3084816"/>
        </p:xfrm>
        <a:graphic>
          <a:graphicData uri="http://schemas.openxmlformats.org/drawingml/2006/table">
            <a:tbl>
              <a:tblPr firstRow="1" bandRow="1">
                <a:tableStyleId>{21E4AEA4-8DFA-4A89-87EB-49C32662AFE0}</a:tableStyleId>
              </a:tblPr>
              <a:tblGrid>
                <a:gridCol w="1758646">
                  <a:extLst>
                    <a:ext uri="{9D8B030D-6E8A-4147-A177-3AD203B41FA5}">
                      <a16:colId xmlns:a16="http://schemas.microsoft.com/office/drawing/2014/main" val="2433621636"/>
                    </a:ext>
                  </a:extLst>
                </a:gridCol>
                <a:gridCol w="794562">
                  <a:extLst>
                    <a:ext uri="{9D8B030D-6E8A-4147-A177-3AD203B41FA5}">
                      <a16:colId xmlns:a16="http://schemas.microsoft.com/office/drawing/2014/main" val="2427453379"/>
                    </a:ext>
                  </a:extLst>
                </a:gridCol>
                <a:gridCol w="1700444">
                  <a:extLst>
                    <a:ext uri="{9D8B030D-6E8A-4147-A177-3AD203B41FA5}">
                      <a16:colId xmlns:a16="http://schemas.microsoft.com/office/drawing/2014/main" val="3804971076"/>
                    </a:ext>
                  </a:extLst>
                </a:gridCol>
                <a:gridCol w="1856316">
                  <a:extLst>
                    <a:ext uri="{9D8B030D-6E8A-4147-A177-3AD203B41FA5}">
                      <a16:colId xmlns:a16="http://schemas.microsoft.com/office/drawing/2014/main" val="1084548945"/>
                    </a:ext>
                  </a:extLst>
                </a:gridCol>
              </a:tblGrid>
              <a:tr h="562654">
                <a:tc>
                  <a:txBody>
                    <a:bodyPr/>
                    <a:lstStyle/>
                    <a:p>
                      <a:pPr algn="ctr"/>
                      <a:r>
                        <a:rPr lang="zh-CN" altLang="en-US" sz="1200" b="1" kern="1200" dirty="0" smtClean="0">
                          <a:solidFill>
                            <a:schemeClr val="lt1"/>
                          </a:solidFill>
                          <a:latin typeface="+mn-lt"/>
                          <a:ea typeface="+mn-ea"/>
                          <a:cs typeface="+mn-cs"/>
                        </a:rPr>
                        <a:t>部门及职位</a:t>
                      </a:r>
                      <a:endParaRPr lang="zh-CN" altLang="en-US" sz="1200" b="1" kern="1200" dirty="0">
                        <a:solidFill>
                          <a:schemeClr val="lt1"/>
                        </a:solidFill>
                        <a:latin typeface="+mn-lt"/>
                        <a:ea typeface="+mn-ea"/>
                        <a:cs typeface="+mn-cs"/>
                      </a:endParaRPr>
                    </a:p>
                  </a:txBody>
                  <a:tcPr anchor="ctr"/>
                </a:tc>
                <a:tc>
                  <a:txBody>
                    <a:bodyPr/>
                    <a:lstStyle/>
                    <a:p>
                      <a:pPr algn="ctr"/>
                      <a:r>
                        <a:rPr lang="zh-CN" altLang="en-US" sz="1200" dirty="0" smtClean="0"/>
                        <a:t>职位数量</a:t>
                      </a:r>
                      <a:endParaRPr lang="zh-CN" altLang="en-US" sz="1200" dirty="0"/>
                    </a:p>
                  </a:txBody>
                  <a:tcPr anchor="ctr"/>
                </a:tc>
                <a:tc>
                  <a:txBody>
                    <a:bodyPr/>
                    <a:lstStyle/>
                    <a:p>
                      <a:pPr algn="ctr"/>
                      <a:r>
                        <a:rPr lang="zh-CN" altLang="en-US" sz="1200" dirty="0" smtClean="0"/>
                        <a:t>岗位要求</a:t>
                      </a:r>
                      <a:endParaRPr lang="zh-CN" altLang="en-US" sz="1200" dirty="0"/>
                    </a:p>
                  </a:txBody>
                  <a:tcPr anchor="ctr"/>
                </a:tc>
                <a:tc>
                  <a:txBody>
                    <a:bodyPr/>
                    <a:lstStyle/>
                    <a:p>
                      <a:pPr algn="ctr"/>
                      <a:r>
                        <a:rPr lang="zh-CN" altLang="en-US" sz="1200" dirty="0" smtClean="0"/>
                        <a:t>薪资福利</a:t>
                      </a:r>
                      <a:endParaRPr lang="zh-CN" altLang="en-US" sz="1200" dirty="0"/>
                    </a:p>
                  </a:txBody>
                  <a:tcPr anchor="ctr"/>
                </a:tc>
                <a:extLst>
                  <a:ext uri="{0D108BD9-81ED-4DB2-BD59-A6C34878D82A}">
                    <a16:rowId xmlns:a16="http://schemas.microsoft.com/office/drawing/2014/main" val="401929753"/>
                  </a:ext>
                </a:extLst>
              </a:tr>
              <a:tr h="751552">
                <a:tc>
                  <a:txBody>
                    <a:bodyPr/>
                    <a:lstStyle/>
                    <a:p>
                      <a:pPr algn="ct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前台接待实习生</a:t>
                      </a:r>
                      <a:endParaRPr lang="zh-CN" altLang="en-US" sz="11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a:txBody>
                    <a:bodyPr/>
                    <a:lstStyle/>
                    <a:p>
                      <a:pPr algn="ctr"/>
                      <a:r>
                        <a:rPr lang="en-US" altLang="zh-CN" sz="1100" dirty="0" smtClean="0">
                          <a:solidFill>
                            <a:schemeClr val="tx2">
                              <a:lumMod val="90000"/>
                              <a:lumOff val="10000"/>
                            </a:schemeClr>
                          </a:solidFill>
                          <a:latin typeface="微软雅黑" panose="020B0503020204020204" pitchFamily="34" charset="-122"/>
                          <a:ea typeface="微软雅黑" panose="020B0503020204020204" pitchFamily="34" charset="-122"/>
                        </a:rPr>
                        <a:t>2</a:t>
                      </a: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名</a:t>
                      </a:r>
                      <a:endParaRPr lang="zh-CN" altLang="en-US" sz="11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rowSpan="4">
                  <a:txBody>
                    <a:bodyPr/>
                    <a:lstStyle/>
                    <a:p>
                      <a:pPr marL="285750" indent="-285750" algn="l">
                        <a:buFont typeface="Arial" panose="020B0604020202020204" pitchFamily="34" charset="0"/>
                        <a:buChar char="•"/>
                      </a:pPr>
                      <a:r>
                        <a:rPr lang="zh-CN" altLang="en-US" sz="1300" dirty="0" smtClean="0">
                          <a:solidFill>
                            <a:schemeClr val="tx2">
                              <a:lumMod val="90000"/>
                              <a:lumOff val="10000"/>
                            </a:schemeClr>
                          </a:solidFill>
                          <a:latin typeface="微软雅黑" panose="020B0503020204020204" pitchFamily="34" charset="-122"/>
                          <a:ea typeface="微软雅黑" panose="020B0503020204020204" pitchFamily="34" charset="-122"/>
                        </a:rPr>
                        <a:t>形象良好，品行端正，勤奋好学，吃苦耐劳</a:t>
                      </a:r>
                      <a:endParaRPr lang="en-US" altLang="zh-CN" sz="1300" dirty="0" smtClean="0">
                        <a:solidFill>
                          <a:schemeClr val="tx2">
                            <a:lumMod val="90000"/>
                            <a:lumOff val="10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300" dirty="0" smtClean="0">
                          <a:solidFill>
                            <a:schemeClr val="tx2">
                              <a:lumMod val="90000"/>
                              <a:lumOff val="10000"/>
                            </a:schemeClr>
                          </a:solidFill>
                          <a:latin typeface="微软雅黑" panose="020B0503020204020204" pitchFamily="34" charset="-122"/>
                          <a:ea typeface="微软雅黑" panose="020B0503020204020204" pitchFamily="34" charset="-122"/>
                        </a:rPr>
                        <a:t>良好的语言表达沟通能力</a:t>
                      </a:r>
                      <a:endParaRPr lang="en-US" altLang="zh-CN" sz="1300" dirty="0" smtClean="0">
                        <a:solidFill>
                          <a:schemeClr val="tx2">
                            <a:lumMod val="90000"/>
                            <a:lumOff val="10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300" dirty="0" smtClean="0">
                          <a:solidFill>
                            <a:schemeClr val="tx2">
                              <a:lumMod val="90000"/>
                              <a:lumOff val="10000"/>
                            </a:schemeClr>
                          </a:solidFill>
                          <a:latin typeface="微软雅黑" panose="020B0503020204020204" pitchFamily="34" charset="-122"/>
                          <a:ea typeface="微软雅黑" panose="020B0503020204020204" pitchFamily="34" charset="-122"/>
                        </a:rPr>
                        <a:t>具备团队合作精神，有责任心</a:t>
                      </a:r>
                      <a:endParaRPr lang="en-US" altLang="zh-CN" sz="1300" dirty="0" smtClean="0">
                        <a:solidFill>
                          <a:schemeClr val="tx2">
                            <a:lumMod val="90000"/>
                            <a:lumOff val="10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300" dirty="0" smtClean="0">
                          <a:solidFill>
                            <a:schemeClr val="tx2">
                              <a:lumMod val="90000"/>
                              <a:lumOff val="10000"/>
                            </a:schemeClr>
                          </a:solidFill>
                          <a:latin typeface="微软雅黑" panose="020B0503020204020204" pitchFamily="34" charset="-122"/>
                          <a:ea typeface="微软雅黑" panose="020B0503020204020204" pitchFamily="34" charset="-122"/>
                        </a:rPr>
                        <a:t>身体素质良好</a:t>
                      </a:r>
                      <a:endParaRPr lang="zh-CN" altLang="en-US" sz="13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anchor="ctr"/>
                </a:tc>
                <a:tc rowSpan="4">
                  <a:txBody>
                    <a:bodyPr/>
                    <a:lstStyle/>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免费食宿</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月休八天</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超预算奖金</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年终奖金</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完善的培训体系</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丰富多彩的员工活动</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p>
                      <a:pPr marL="285750" indent="-285750" algn="l" defTabSz="685800" rtl="0" eaLnBrk="1" latinLnBrk="0" hangingPunct="1">
                        <a:buFont typeface="Arial" panose="020B0604020202020204" pitchFamily="34" charset="0"/>
                        <a:buChar char="•"/>
                      </a:pPr>
                      <a:r>
                        <a:rPr lang="zh-CN" altLang="en-US"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法定节假日上班三倍加班费</a:t>
                      </a:r>
                      <a:endParaRPr lang="en-US" altLang="zh-CN" sz="13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endParaRPr>
                    </a:p>
                  </a:txBody>
                  <a:tcPr anchor="ctr"/>
                </a:tc>
                <a:extLst>
                  <a:ext uri="{0D108BD9-81ED-4DB2-BD59-A6C34878D82A}">
                    <a16:rowId xmlns:a16="http://schemas.microsoft.com/office/drawing/2014/main" val="410884897"/>
                  </a:ext>
                </a:extLst>
              </a:tr>
              <a:tr h="614946">
                <a:tc>
                  <a:txBody>
                    <a:bodyPr/>
                    <a:lstStyle/>
                    <a:p>
                      <a:pPr algn="ct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礼宾部实习生</a:t>
                      </a:r>
                      <a:endParaRPr lang="zh-CN" altLang="en-US" sz="11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a:txBody>
                    <a:bodyPr/>
                    <a:lstStyle/>
                    <a:p>
                      <a:pPr algn="ctr"/>
                      <a:r>
                        <a:rPr lang="en-US" altLang="zh-CN" sz="1100" dirty="0" smtClean="0">
                          <a:solidFill>
                            <a:schemeClr val="tx2">
                              <a:lumMod val="90000"/>
                              <a:lumOff val="10000"/>
                            </a:schemeClr>
                          </a:solidFill>
                          <a:latin typeface="微软雅黑" panose="020B0503020204020204" pitchFamily="34" charset="-122"/>
                          <a:ea typeface="微软雅黑" panose="020B0503020204020204" pitchFamily="34" charset="-122"/>
                        </a:rPr>
                        <a:t>1</a:t>
                      </a: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名</a:t>
                      </a:r>
                      <a:endParaRPr lang="zh-CN" altLang="en-US" sz="11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845691583"/>
                  </a:ext>
                </a:extLst>
              </a:tr>
              <a:tr h="522209">
                <a:tc>
                  <a:txBody>
                    <a:bodyPr/>
                    <a:lstStyle/>
                    <a:p>
                      <a:pPr algn="ct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餐饮</a:t>
                      </a:r>
                      <a:r>
                        <a:rPr lang="zh-CN" altLang="en-US" sz="1100" dirty="0" smtClean="0">
                          <a:solidFill>
                            <a:schemeClr val="tx2">
                              <a:lumMod val="90000"/>
                              <a:lumOff val="10000"/>
                            </a:schemeClr>
                          </a:solidFill>
                          <a:latin typeface="微软雅黑" panose="020B0503020204020204" pitchFamily="34" charset="-122"/>
                          <a:ea typeface="微软雅黑" panose="020B0503020204020204" pitchFamily="34" charset="-122"/>
                        </a:rPr>
                        <a:t>服务实习生</a:t>
                      </a:r>
                      <a:endParaRPr lang="zh-CN" altLang="en-US" sz="1100" dirty="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a:txBody>
                    <a:bodyPr/>
                    <a:lstStyle/>
                    <a:p>
                      <a:pPr marL="0" algn="ctr" defTabSz="685800" rtl="0" eaLnBrk="1" latinLnBrk="0" hangingPunct="1"/>
                      <a:r>
                        <a:rPr lang="en-US" altLang="zh-CN"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2</a:t>
                      </a:r>
                      <a:r>
                        <a:rPr lang="zh-CN" altLang="en-US"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名</a:t>
                      </a:r>
                      <a:endParaRPr lang="zh-CN" altLang="en-US" sz="1100" kern="1200" dirty="0">
                        <a:solidFill>
                          <a:schemeClr val="tx2">
                            <a:lumMod val="90000"/>
                            <a:lumOff val="10000"/>
                          </a:schemeClr>
                        </a:solidFill>
                        <a:latin typeface="微软雅黑" panose="020B0503020204020204" pitchFamily="34" charset="-122"/>
                        <a:ea typeface="微软雅黑" panose="020B0503020204020204" pitchFamily="34" charset="-122"/>
                        <a:cs typeface="+mn-cs"/>
                      </a:endParaRPr>
                    </a:p>
                  </a:txBody>
                  <a:tcPr marT="72000" marB="7200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930430567"/>
                  </a:ext>
                </a:extLst>
              </a:tr>
              <a:tr h="6334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餐饮</a:t>
                      </a:r>
                      <a:r>
                        <a:rPr lang="zh-CN" altLang="en-US"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厨房实习生</a:t>
                      </a:r>
                      <a:endParaRPr lang="en-US" altLang="zh-CN" sz="1100" dirty="0" smtClean="0">
                        <a:solidFill>
                          <a:schemeClr val="tx2">
                            <a:lumMod val="90000"/>
                            <a:lumOff val="10000"/>
                          </a:schemeClr>
                        </a:solidFill>
                        <a:latin typeface="微软雅黑" panose="020B0503020204020204" pitchFamily="34" charset="-122"/>
                        <a:ea typeface="微软雅黑" panose="020B0503020204020204" pitchFamily="34" charset="-122"/>
                      </a:endParaRPr>
                    </a:p>
                  </a:txBody>
                  <a:tcPr marT="72000" marB="72000" anchor="ctr"/>
                </a:tc>
                <a:tc>
                  <a:txBody>
                    <a:bodyPr/>
                    <a:lstStyle/>
                    <a:p>
                      <a:pPr marL="0" algn="ctr" defTabSz="685800" rtl="0" eaLnBrk="1" latinLnBrk="0" hangingPunct="1"/>
                      <a:r>
                        <a:rPr lang="en-US" altLang="zh-CN"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2</a:t>
                      </a:r>
                      <a:r>
                        <a:rPr lang="zh-CN" altLang="en-US" sz="1100" kern="1200" dirty="0" smtClean="0">
                          <a:solidFill>
                            <a:schemeClr val="tx2">
                              <a:lumMod val="90000"/>
                              <a:lumOff val="10000"/>
                            </a:schemeClr>
                          </a:solidFill>
                          <a:latin typeface="微软雅黑" panose="020B0503020204020204" pitchFamily="34" charset="-122"/>
                          <a:ea typeface="微软雅黑" panose="020B0503020204020204" pitchFamily="34" charset="-122"/>
                          <a:cs typeface="+mn-cs"/>
                        </a:rPr>
                        <a:t>名</a:t>
                      </a:r>
                      <a:endParaRPr lang="zh-CN" altLang="en-US" sz="1100" kern="1200" dirty="0">
                        <a:solidFill>
                          <a:schemeClr val="tx2">
                            <a:lumMod val="90000"/>
                            <a:lumOff val="10000"/>
                          </a:schemeClr>
                        </a:solidFill>
                        <a:latin typeface="微软雅黑" panose="020B0503020204020204" pitchFamily="34" charset="-122"/>
                        <a:ea typeface="微软雅黑" panose="020B0503020204020204" pitchFamily="34" charset="-122"/>
                        <a:cs typeface="+mn-cs"/>
                      </a:endParaRPr>
                    </a:p>
                  </a:txBody>
                  <a:tcPr marT="72000" marB="7200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9303411"/>
                  </a:ext>
                </a:extLst>
              </a:tr>
            </a:tbl>
          </a:graphicData>
        </a:graphic>
      </p:graphicFrame>
      <p:grpSp>
        <p:nvGrpSpPr>
          <p:cNvPr id="37" name="Group 24">
            <a:extLst>
              <a:ext uri="{FF2B5EF4-FFF2-40B4-BE49-F238E27FC236}">
                <a16:creationId xmlns:a16="http://schemas.microsoft.com/office/drawing/2014/main" id="{AF53829E-1AAE-4FAD-96B2-0BD8571151A0}"/>
              </a:ext>
            </a:extLst>
          </p:cNvPr>
          <p:cNvGrpSpPr/>
          <p:nvPr/>
        </p:nvGrpSpPr>
        <p:grpSpPr>
          <a:xfrm>
            <a:off x="448976" y="8342522"/>
            <a:ext cx="2865522" cy="534925"/>
            <a:chOff x="1259821" y="7957153"/>
            <a:chExt cx="2865522" cy="553998"/>
          </a:xfrm>
        </p:grpSpPr>
        <p:sp>
          <p:nvSpPr>
            <p:cNvPr id="38" name="TextBox 25">
              <a:extLst>
                <a:ext uri="{FF2B5EF4-FFF2-40B4-BE49-F238E27FC236}">
                  <a16:creationId xmlns:a16="http://schemas.microsoft.com/office/drawing/2014/main" id="{46A0D783-F5E2-41A3-962E-6AD2F1874513}"/>
                </a:ext>
              </a:extLst>
            </p:cNvPr>
            <p:cNvSpPr txBox="1"/>
            <p:nvPr/>
          </p:nvSpPr>
          <p:spPr>
            <a:xfrm>
              <a:off x="1259821" y="7957153"/>
              <a:ext cx="2865522" cy="553998"/>
            </a:xfrm>
            <a:prstGeom prst="rect">
              <a:avLst/>
            </a:prstGeom>
            <a:noFill/>
          </p:spPr>
          <p:txBody>
            <a:bodyPr wrap="square" rtlCol="0">
              <a:spAutoFit/>
            </a:bodyPr>
            <a:lstStyle/>
            <a:p>
              <a:r>
                <a:rPr lang="ja-JP" altLang="en-US" sz="1500" b="1" dirty="0">
                  <a:latin typeface="Arial" panose="020B0604020202020204" pitchFamily="34" charset="0"/>
                  <a:cs typeface="Arial" panose="020B0604020202020204" pitchFamily="34" charset="0"/>
                </a:rPr>
                <a:t>加入万豪大家庭</a:t>
              </a:r>
              <a:r>
                <a:rPr lang="en-US" sz="1500" dirty="0">
                  <a:latin typeface="Arial" panose="020B0604020202020204" pitchFamily="34" charset="0"/>
                  <a:cs typeface="Arial" panose="020B0604020202020204" pitchFamily="34" charset="0"/>
                </a:rPr>
                <a:t>marriott.com/careers</a:t>
              </a:r>
            </a:p>
          </p:txBody>
        </p:sp>
        <p:cxnSp>
          <p:nvCxnSpPr>
            <p:cNvPr id="39" name="Straight Connector 26">
              <a:extLst>
                <a:ext uri="{FF2B5EF4-FFF2-40B4-BE49-F238E27FC236}">
                  <a16:creationId xmlns:a16="http://schemas.microsoft.com/office/drawing/2014/main" id="{0AA21783-9FCC-45E8-A4C7-0D3ECB0B44EB}"/>
                </a:ext>
              </a:extLst>
            </p:cNvPr>
            <p:cNvCxnSpPr/>
            <p:nvPr/>
          </p:nvCxnSpPr>
          <p:spPr>
            <a:xfrm>
              <a:off x="1365727" y="8451580"/>
              <a:ext cx="17205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rotWithShape="1">
          <a:blip r:embed="rId5" cstate="hqprint">
            <a:biLevel thresh="75000"/>
            <a:extLst>
              <a:ext uri="{28A0092B-C50C-407E-A947-70E740481C1C}">
                <a14:useLocalDpi xmlns:a14="http://schemas.microsoft.com/office/drawing/2010/main" val="0"/>
              </a:ext>
            </a:extLst>
          </a:blip>
          <a:srcRect b="31004"/>
          <a:stretch/>
        </p:blipFill>
        <p:spPr>
          <a:xfrm>
            <a:off x="2547645" y="239345"/>
            <a:ext cx="1640283" cy="568985"/>
          </a:xfrm>
          <a:prstGeom prst="rect">
            <a:avLst/>
          </a:prstGeom>
        </p:spPr>
      </p:pic>
      <p:sp>
        <p:nvSpPr>
          <p:cNvPr id="44" name="TextBox 14">
            <a:extLst>
              <a:ext uri="{FF2B5EF4-FFF2-40B4-BE49-F238E27FC236}">
                <a16:creationId xmlns:a16="http://schemas.microsoft.com/office/drawing/2014/main" id="{EC7E244F-FCE0-4EFE-A8CC-6C1AC6383C4A}"/>
              </a:ext>
            </a:extLst>
          </p:cNvPr>
          <p:cNvSpPr txBox="1"/>
          <p:nvPr/>
        </p:nvSpPr>
        <p:spPr>
          <a:xfrm>
            <a:off x="386889" y="2259354"/>
            <a:ext cx="6172056" cy="307777"/>
          </a:xfrm>
          <a:prstGeom prst="rect">
            <a:avLst/>
          </a:prstGeom>
          <a:solidFill>
            <a:schemeClr val="bg1"/>
          </a:solidFill>
        </p:spPr>
        <p:txBody>
          <a:bodyPr wrap="square" rtlCol="0">
            <a:spAutoFit/>
          </a:bodyPr>
          <a:lstStyle/>
          <a:p>
            <a:r>
              <a:rPr lang="en-US" sz="1400" dirty="0" smtClean="0">
                <a:solidFill>
                  <a:schemeClr val="tx2">
                    <a:lumMod val="90000"/>
                    <a:lumOff val="10000"/>
                  </a:schemeClr>
                </a:solidFill>
              </a:rPr>
              <a:t> </a:t>
            </a:r>
            <a:r>
              <a:rPr lang="zh-CN" altLang="en-US" sz="1200" dirty="0" smtClean="0">
                <a:solidFill>
                  <a:schemeClr val="tx2">
                    <a:lumMod val="90000"/>
                    <a:lumOff val="10000"/>
                  </a:schemeClr>
                </a:solidFill>
              </a:rPr>
              <a:t>加入</a:t>
            </a:r>
            <a:r>
              <a:rPr lang="zh-CN" altLang="en-US" sz="1200" dirty="0">
                <a:solidFill>
                  <a:schemeClr val="tx2">
                    <a:lumMod val="90000"/>
                    <a:lumOff val="10000"/>
                  </a:schemeClr>
                </a:solidFill>
              </a:rPr>
              <a:t>全球瞩目的酒店业公司，为实现美好的明天而努力奋斗</a:t>
            </a:r>
            <a:r>
              <a:rPr lang="zh-CN" altLang="en-US" sz="1400" dirty="0">
                <a:solidFill>
                  <a:schemeClr val="tx2">
                    <a:lumMod val="90000"/>
                    <a:lumOff val="10000"/>
                  </a:schemeClr>
                </a:solidFill>
              </a:rPr>
              <a:t>。</a:t>
            </a:r>
            <a:endParaRPr lang="en-US" sz="1400" dirty="0">
              <a:solidFill>
                <a:schemeClr val="tx2">
                  <a:lumMod val="90000"/>
                  <a:lumOff val="10000"/>
                </a:schemeClr>
              </a:solidFill>
            </a:endParaRPr>
          </a:p>
        </p:txBody>
      </p:sp>
      <p:pic>
        <p:nvPicPr>
          <p:cNvPr id="3" name="图片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19778" y="8368455"/>
            <a:ext cx="545716" cy="547990"/>
          </a:xfrm>
          <a:prstGeom prst="rect">
            <a:avLst/>
          </a:prstGeom>
        </p:spPr>
      </p:pic>
    </p:spTree>
    <p:extLst>
      <p:ext uri="{BB962C8B-B14F-4D97-AF65-F5344CB8AC3E}">
        <p14:creationId xmlns:p14="http://schemas.microsoft.com/office/powerpoint/2010/main" val="1488994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25282A"/>
      </a:dk1>
      <a:lt1>
        <a:sysClr val="window" lastClr="FFFFFF"/>
      </a:lt1>
      <a:dk2>
        <a:srgbClr val="25282A"/>
      </a:dk2>
      <a:lt2>
        <a:srgbClr val="FFFFFF"/>
      </a:lt2>
      <a:accent1>
        <a:srgbClr val="5A3F99"/>
      </a:accent1>
      <a:accent2>
        <a:srgbClr val="F9AA3F"/>
      </a:accent2>
      <a:accent3>
        <a:srgbClr val="FD9561"/>
      </a:accent3>
      <a:accent4>
        <a:srgbClr val="5A3F99"/>
      </a:accent4>
      <a:accent5>
        <a:srgbClr val="5A3F99"/>
      </a:accent5>
      <a:accent6>
        <a:srgbClr val="25282A"/>
      </a:accent6>
      <a:hlink>
        <a:srgbClr val="25282A"/>
      </a:hlink>
      <a:folHlink>
        <a:srgbClr val="2528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2228</TotalTime>
  <Words>240</Words>
  <Application>Microsoft Office PowerPoint</Application>
  <PresentationFormat>信纸(8.5x11 英寸)</PresentationFormat>
  <Paragraphs>32</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游ゴシック</vt:lpstr>
      <vt:lpstr>等线</vt:lpstr>
      <vt:lpstr>微软雅黑</vt:lpstr>
      <vt:lpstr>Arial</vt:lpstr>
      <vt:lpstr>Arial Black</vt:lpstr>
      <vt:lpstr>Calibri</vt:lpstr>
      <vt:lpstr>Calibri Light</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Chelsey McMillan</dc:creator>
  <cp:lastModifiedBy>Wang, Dora</cp:lastModifiedBy>
  <cp:revision>252</cp:revision>
  <cp:lastPrinted>2023-04-04T01:44:10Z</cp:lastPrinted>
  <dcterms:created xsi:type="dcterms:W3CDTF">2020-03-26T15:44:54Z</dcterms:created>
  <dcterms:modified xsi:type="dcterms:W3CDTF">2025-05-08T10:07:10Z</dcterms:modified>
</cp:coreProperties>
</file>