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58" r:id="rId5"/>
    <p:sldId id="282" r:id="rId6"/>
    <p:sldId id="283" r:id="rId7"/>
    <p:sldId id="358" r:id="rId8"/>
    <p:sldId id="357" r:id="rId9"/>
    <p:sldId id="285" r:id="rId10"/>
    <p:sldId id="288" r:id="rId11"/>
    <p:sldId id="289" r:id="rId12"/>
    <p:sldId id="359" r:id="rId13"/>
    <p:sldId id="284" r:id="rId14"/>
    <p:sldId id="291" r:id="rId15"/>
    <p:sldId id="290" r:id="rId16"/>
    <p:sldId id="292" r:id="rId17"/>
    <p:sldId id="338" r:id="rId18"/>
    <p:sldId id="339" r:id="rId19"/>
    <p:sldId id="295" r:id="rId20"/>
    <p:sldId id="296" r:id="rId21"/>
    <p:sldId id="297" r:id="rId22"/>
    <p:sldId id="298" r:id="rId23"/>
    <p:sldId id="299" r:id="rId24"/>
    <p:sldId id="302" r:id="rId25"/>
    <p:sldId id="328" r:id="rId26"/>
    <p:sldId id="329" r:id="rId27"/>
    <p:sldId id="330" r:id="rId28"/>
    <p:sldId id="331" r:id="rId29"/>
    <p:sldId id="332" r:id="rId30"/>
    <p:sldId id="303" r:id="rId31"/>
    <p:sldId id="361" r:id="rId32"/>
    <p:sldId id="362" r:id="rId33"/>
    <p:sldId id="363" r:id="rId34"/>
    <p:sldId id="364" r:id="rId35"/>
    <p:sldId id="265" r:id="rId36"/>
    <p:sldId id="279" r:id="rId37"/>
    <p:sldId id="360" r:id="rId38"/>
  </p:sldIdLst>
  <p:sldSz cx="12192000" cy="6858000"/>
  <p:notesSz cx="6858000" cy="9144000"/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5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77F3"/>
    <a:srgbClr val="13BFAB"/>
    <a:srgbClr val="D1FFE6"/>
    <a:srgbClr val="0F9989"/>
    <a:srgbClr val="12B19F"/>
    <a:srgbClr val="9DF5EB"/>
    <a:srgbClr val="3C4856"/>
    <a:srgbClr val="B554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-474" y="-108"/>
      </p:cViewPr>
      <p:guideLst>
        <p:guide orient="horz" pos="2160"/>
        <p:guide pos="385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2" Type="http://schemas.openxmlformats.org/officeDocument/2006/relationships/tags" Target="tags/tag56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6921500" y="6409690"/>
            <a:ext cx="5270500" cy="448311"/>
            <a:chOff x="5820229" y="5994400"/>
            <a:chExt cx="6371771" cy="863602"/>
          </a:xfrm>
        </p:grpSpPr>
        <p:sp>
          <p:nvSpPr>
            <p:cNvPr id="9" name="任意形状 13"/>
            <p:cNvSpPr/>
            <p:nvPr/>
          </p:nvSpPr>
          <p:spPr>
            <a:xfrm>
              <a:off x="5820229" y="6235702"/>
              <a:ext cx="6371771" cy="622300"/>
            </a:xfrm>
            <a:custGeom>
              <a:avLst/>
              <a:gdLst>
                <a:gd name="connsiteX0" fmla="*/ 1587141 w 4597768"/>
                <a:gd name="connsiteY0" fmla="*/ 197 h 724749"/>
                <a:gd name="connsiteX1" fmla="*/ 2500579 w 4597768"/>
                <a:gd name="connsiteY1" fmla="*/ 150299 h 724749"/>
                <a:gd name="connsiteX2" fmla="*/ 4480314 w 4597768"/>
                <a:gd name="connsiteY2" fmla="*/ 282622 h 724749"/>
                <a:gd name="connsiteX3" fmla="*/ 4597768 w 4597768"/>
                <a:gd name="connsiteY3" fmla="*/ 241241 h 724749"/>
                <a:gd name="connsiteX4" fmla="*/ 4597768 w 4597768"/>
                <a:gd name="connsiteY4" fmla="*/ 724749 h 724749"/>
                <a:gd name="connsiteX5" fmla="*/ 0 w 4597768"/>
                <a:gd name="connsiteY5" fmla="*/ 724749 h 724749"/>
                <a:gd name="connsiteX6" fmla="*/ 2096 w 4597768"/>
                <a:gd name="connsiteY6" fmla="*/ 721436 h 724749"/>
                <a:gd name="connsiteX7" fmla="*/ 1587141 w 4597768"/>
                <a:gd name="connsiteY7" fmla="*/ 197 h 724749"/>
                <a:gd name="connsiteX0-1" fmla="*/ 1587141 w 4597768"/>
                <a:gd name="connsiteY0-2" fmla="*/ 197 h 724749"/>
                <a:gd name="connsiteX1-3" fmla="*/ 2500579 w 4597768"/>
                <a:gd name="connsiteY1-4" fmla="*/ 150299 h 724749"/>
                <a:gd name="connsiteX2-5" fmla="*/ 4480314 w 4597768"/>
                <a:gd name="connsiteY2-6" fmla="*/ 282622 h 724749"/>
                <a:gd name="connsiteX3-7" fmla="*/ 4597768 w 4597768"/>
                <a:gd name="connsiteY3-8" fmla="*/ 241241 h 724749"/>
                <a:gd name="connsiteX4-9" fmla="*/ 4597768 w 4597768"/>
                <a:gd name="connsiteY4-10" fmla="*/ 724749 h 724749"/>
                <a:gd name="connsiteX5-11" fmla="*/ 0 w 4597768"/>
                <a:gd name="connsiteY5-12" fmla="*/ 724749 h 724749"/>
                <a:gd name="connsiteX6-13" fmla="*/ 2096 w 4597768"/>
                <a:gd name="connsiteY6-14" fmla="*/ 721436 h 724749"/>
                <a:gd name="connsiteX7-15" fmla="*/ 1587141 w 4597768"/>
                <a:gd name="connsiteY7-16" fmla="*/ 197 h 72474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</a:cxnLst>
              <a:rect l="l" t="t" r="r" b="b"/>
              <a:pathLst>
                <a:path w="4597768" h="724749">
                  <a:moveTo>
                    <a:pt x="1587141" y="197"/>
                  </a:moveTo>
                  <a:cubicBezTo>
                    <a:pt x="1852766" y="3460"/>
                    <a:pt x="2243100" y="47472"/>
                    <a:pt x="2500579" y="150299"/>
                  </a:cubicBezTo>
                  <a:cubicBezTo>
                    <a:pt x="2758058" y="253126"/>
                    <a:pt x="3367780" y="635900"/>
                    <a:pt x="4480314" y="282622"/>
                  </a:cubicBezTo>
                  <a:lnTo>
                    <a:pt x="4597768" y="241241"/>
                  </a:lnTo>
                  <a:lnTo>
                    <a:pt x="4597768" y="724749"/>
                  </a:lnTo>
                  <a:lnTo>
                    <a:pt x="0" y="724749"/>
                  </a:lnTo>
                  <a:lnTo>
                    <a:pt x="2096" y="721436"/>
                  </a:lnTo>
                  <a:cubicBezTo>
                    <a:pt x="66321" y="623464"/>
                    <a:pt x="524645" y="-12852"/>
                    <a:pt x="1587141" y="197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alpha val="20000"/>
                  </a:schemeClr>
                </a:gs>
                <a:gs pos="100000">
                  <a:schemeClr val="accent2"/>
                </a:gs>
              </a:gsLst>
              <a:lin ang="3000000" scaled="0"/>
            </a:gradFill>
            <a:ln w="2193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lvl="0"/>
              <a:endParaRPr lang="zh-CN" altLang="en-US"/>
            </a:p>
          </p:txBody>
        </p:sp>
        <p:sp>
          <p:nvSpPr>
            <p:cNvPr id="10" name="任意形状 14"/>
            <p:cNvSpPr/>
            <p:nvPr/>
          </p:nvSpPr>
          <p:spPr>
            <a:xfrm>
              <a:off x="8432473" y="5994400"/>
              <a:ext cx="3759527" cy="863600"/>
            </a:xfrm>
            <a:custGeom>
              <a:avLst/>
              <a:gdLst>
                <a:gd name="connsiteX0" fmla="*/ 2494723 w 3759527"/>
                <a:gd name="connsiteY0" fmla="*/ 235 h 863600"/>
                <a:gd name="connsiteX1" fmla="*/ 3536474 w 3759527"/>
                <a:gd name="connsiteY1" fmla="*/ 99921 h 863600"/>
                <a:gd name="connsiteX2" fmla="*/ 3759527 w 3759527"/>
                <a:gd name="connsiteY2" fmla="*/ 144740 h 863600"/>
                <a:gd name="connsiteX3" fmla="*/ 3759527 w 3759527"/>
                <a:gd name="connsiteY3" fmla="*/ 863600 h 863600"/>
                <a:gd name="connsiteX4" fmla="*/ 0 w 3759527"/>
                <a:gd name="connsiteY4" fmla="*/ 863600 h 863600"/>
                <a:gd name="connsiteX5" fmla="*/ 3292 w 3759527"/>
                <a:gd name="connsiteY5" fmla="*/ 859655 h 863600"/>
                <a:gd name="connsiteX6" fmla="*/ 2494723 w 3759527"/>
                <a:gd name="connsiteY6" fmla="*/ 235 h 86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59527" h="863600">
                  <a:moveTo>
                    <a:pt x="2494723" y="235"/>
                  </a:moveTo>
                  <a:cubicBezTo>
                    <a:pt x="2807862" y="3151"/>
                    <a:pt x="3154387" y="33270"/>
                    <a:pt x="3536474" y="99921"/>
                  </a:cubicBezTo>
                  <a:lnTo>
                    <a:pt x="3759527" y="144740"/>
                  </a:lnTo>
                  <a:lnTo>
                    <a:pt x="3759527" y="863600"/>
                  </a:lnTo>
                  <a:lnTo>
                    <a:pt x="0" y="863600"/>
                  </a:lnTo>
                  <a:lnTo>
                    <a:pt x="3292" y="859655"/>
                  </a:lnTo>
                  <a:cubicBezTo>
                    <a:pt x="104243" y="742913"/>
                    <a:pt x="824653" y="-15315"/>
                    <a:pt x="2494723" y="235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3000000" scaled="0"/>
            </a:gradFill>
            <a:ln w="2193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16.png"/><Relationship Id="rId3" Type="http://schemas.openxmlformats.org/officeDocument/2006/relationships/image" Target="../media/image29.png"/><Relationship Id="rId2" Type="http://schemas.openxmlformats.org/officeDocument/2006/relationships/tags" Target="../tags/tag15.xml"/><Relationship Id="rId1" Type="http://schemas.openxmlformats.org/officeDocument/2006/relationships/tags" Target="../tags/tag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33.png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image" Target="../media/image32.jpeg"/><Relationship Id="rId3" Type="http://schemas.openxmlformats.org/officeDocument/2006/relationships/tags" Target="../tags/tag17.xml"/><Relationship Id="rId2" Type="http://schemas.openxmlformats.org/officeDocument/2006/relationships/image" Target="../media/image31.png"/><Relationship Id="rId1" Type="http://schemas.openxmlformats.org/officeDocument/2006/relationships/tags" Target="../tags/tag16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png"/><Relationship Id="rId8" Type="http://schemas.openxmlformats.org/officeDocument/2006/relationships/tags" Target="../tags/tag24.xml"/><Relationship Id="rId7" Type="http://schemas.openxmlformats.org/officeDocument/2006/relationships/image" Target="../media/image36.png"/><Relationship Id="rId6" Type="http://schemas.openxmlformats.org/officeDocument/2006/relationships/tags" Target="../tags/tag23.xml"/><Relationship Id="rId5" Type="http://schemas.openxmlformats.org/officeDocument/2006/relationships/image" Target="../media/image35.png"/><Relationship Id="rId4" Type="http://schemas.openxmlformats.org/officeDocument/2006/relationships/tags" Target="../tags/tag22.xml"/><Relationship Id="rId3" Type="http://schemas.openxmlformats.org/officeDocument/2006/relationships/image" Target="../media/image34.png"/><Relationship Id="rId2" Type="http://schemas.openxmlformats.org/officeDocument/2006/relationships/tags" Target="../tags/tag21.xml"/><Relationship Id="rId12" Type="http://schemas.openxmlformats.org/officeDocument/2006/relationships/slideLayout" Target="../slideLayouts/slideLayout3.xml"/><Relationship Id="rId11" Type="http://schemas.openxmlformats.org/officeDocument/2006/relationships/image" Target="../media/image38.png"/><Relationship Id="rId10" Type="http://schemas.openxmlformats.org/officeDocument/2006/relationships/tags" Target="../tags/tag25.xml"/><Relationship Id="rId1" Type="http://schemas.openxmlformats.org/officeDocument/2006/relationships/tags" Target="../tags/tag2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40.png"/><Relationship Id="rId6" Type="http://schemas.openxmlformats.org/officeDocument/2006/relationships/tags" Target="../tags/tag29.xml"/><Relationship Id="rId5" Type="http://schemas.openxmlformats.org/officeDocument/2006/relationships/image" Target="../media/image39.png"/><Relationship Id="rId4" Type="http://schemas.openxmlformats.org/officeDocument/2006/relationships/tags" Target="../tags/tag28.xml"/><Relationship Id="rId3" Type="http://schemas.openxmlformats.org/officeDocument/2006/relationships/image" Target="../media/image38.png"/><Relationship Id="rId2" Type="http://schemas.openxmlformats.org/officeDocument/2006/relationships/tags" Target="../tags/tag27.xml"/><Relationship Id="rId1" Type="http://schemas.openxmlformats.org/officeDocument/2006/relationships/tags" Target="../tags/tag26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image" Target="../media/image44.png"/><Relationship Id="rId7" Type="http://schemas.openxmlformats.org/officeDocument/2006/relationships/tags" Target="../tags/tag3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tags" Target="../tags/tag32.xml"/><Relationship Id="rId3" Type="http://schemas.openxmlformats.org/officeDocument/2006/relationships/image" Target="../media/image41.png"/><Relationship Id="rId2" Type="http://schemas.openxmlformats.org/officeDocument/2006/relationships/tags" Target="../tags/tag31.xml"/><Relationship Id="rId1" Type="http://schemas.openxmlformats.org/officeDocument/2006/relationships/tags" Target="../tags/tag30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43.png"/><Relationship Id="rId3" Type="http://schemas.openxmlformats.org/officeDocument/2006/relationships/image" Target="../media/image44.png"/><Relationship Id="rId2" Type="http://schemas.openxmlformats.org/officeDocument/2006/relationships/tags" Target="../tags/tag35.xml"/><Relationship Id="rId1" Type="http://schemas.openxmlformats.org/officeDocument/2006/relationships/tags" Target="../tags/tag34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6.png"/><Relationship Id="rId3" Type="http://schemas.openxmlformats.org/officeDocument/2006/relationships/image" Target="../media/image45.png"/><Relationship Id="rId2" Type="http://schemas.openxmlformats.org/officeDocument/2006/relationships/tags" Target="../tags/tag37.xml"/><Relationship Id="rId1" Type="http://schemas.openxmlformats.org/officeDocument/2006/relationships/tags" Target="../tags/tag36.xml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47.png"/><Relationship Id="rId4" Type="http://schemas.openxmlformats.org/officeDocument/2006/relationships/tags" Target="../tags/tag40.xml"/><Relationship Id="rId3" Type="http://schemas.openxmlformats.org/officeDocument/2006/relationships/image" Target="../media/image46.png"/><Relationship Id="rId2" Type="http://schemas.openxmlformats.org/officeDocument/2006/relationships/tags" Target="../tags/tag39.xml"/><Relationship Id="rId1" Type="http://schemas.openxmlformats.org/officeDocument/2006/relationships/tags" Target="../tags/tag38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tags" Target="../tags/tag4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42.xml"/><Relationship Id="rId1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2.png"/><Relationship Id="rId2" Type="http://schemas.openxmlformats.org/officeDocument/2006/relationships/tags" Target="../tags/tag43.xml"/><Relationship Id="rId1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52.png"/><Relationship Id="rId4" Type="http://schemas.openxmlformats.org/officeDocument/2006/relationships/tags" Target="../tags/tag44.xml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tags" Target="../tags/tag4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hyperlink" Target="http://www.zhihuishu.com/" TargetMode="Externa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4.png"/><Relationship Id="rId2" Type="http://schemas.openxmlformats.org/officeDocument/2006/relationships/tags" Target="../tags/tag46.xml"/><Relationship Id="rId1" Type="http://schemas.openxmlformats.org/officeDocument/2006/relationships/hyperlink" Target="http://www.zhihuishu.com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65.png"/><Relationship Id="rId1" Type="http://schemas.openxmlformats.org/officeDocument/2006/relationships/tags" Target="../tags/tag4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tags" Target="../tags/tag3.xml"/><Relationship Id="rId4" Type="http://schemas.openxmlformats.org/officeDocument/2006/relationships/image" Target="../media/image5.png"/><Relationship Id="rId3" Type="http://schemas.openxmlformats.org/officeDocument/2006/relationships/tags" Target="../tags/tag2.xml"/><Relationship Id="rId2" Type="http://schemas.openxmlformats.org/officeDocument/2006/relationships/image" Target="../media/image4.png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8.xml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image" Target="../media/image74.png"/><Relationship Id="rId8" Type="http://schemas.openxmlformats.org/officeDocument/2006/relationships/tags" Target="../tags/tag54.xml"/><Relationship Id="rId7" Type="http://schemas.openxmlformats.org/officeDocument/2006/relationships/tags" Target="../tags/tag53.xml"/><Relationship Id="rId6" Type="http://schemas.openxmlformats.org/officeDocument/2006/relationships/image" Target="../media/image73.png"/><Relationship Id="rId5" Type="http://schemas.openxmlformats.org/officeDocument/2006/relationships/tags" Target="../tags/tag52.xml"/><Relationship Id="rId4" Type="http://schemas.openxmlformats.org/officeDocument/2006/relationships/tags" Target="../tags/tag51.xml"/><Relationship Id="rId3" Type="http://schemas.openxmlformats.org/officeDocument/2006/relationships/image" Target="../media/image72.jpeg"/><Relationship Id="rId2" Type="http://schemas.openxmlformats.org/officeDocument/2006/relationships/tags" Target="../tags/tag50.xml"/><Relationship Id="rId14" Type="http://schemas.openxmlformats.org/officeDocument/2006/relationships/slideLayout" Target="../slideLayouts/slideLayout3.xml"/><Relationship Id="rId13" Type="http://schemas.openxmlformats.org/officeDocument/2006/relationships/image" Target="../media/image77.png"/><Relationship Id="rId12" Type="http://schemas.openxmlformats.org/officeDocument/2006/relationships/image" Target="../media/image76.png"/><Relationship Id="rId11" Type="http://schemas.openxmlformats.org/officeDocument/2006/relationships/image" Target="../media/image75.png"/><Relationship Id="rId10" Type="http://schemas.openxmlformats.org/officeDocument/2006/relationships/tags" Target="../tags/tag55.xml"/><Relationship Id="rId1" Type="http://schemas.openxmlformats.org/officeDocument/2006/relationships/tags" Target="../tags/tag4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79.png"/><Relationship Id="rId1" Type="http://schemas.openxmlformats.org/officeDocument/2006/relationships/image" Target="../media/image78.emf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tags" Target="../tags/tag5.xml"/><Relationship Id="rId3" Type="http://schemas.openxmlformats.org/officeDocument/2006/relationships/image" Target="../media/image13.png"/><Relationship Id="rId2" Type="http://schemas.openxmlformats.org/officeDocument/2006/relationships/tags" Target="../tags/tag4.xml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image" Target="../media/image16.png"/><Relationship Id="rId7" Type="http://schemas.openxmlformats.org/officeDocument/2006/relationships/image" Target="../media/image15.png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tags" Target="../tags/tag8.xml"/><Relationship Id="rId3" Type="http://schemas.openxmlformats.org/officeDocument/2006/relationships/image" Target="../media/image13.png"/><Relationship Id="rId2" Type="http://schemas.openxmlformats.org/officeDocument/2006/relationships/tags" Target="../tags/tag7.xml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image" Target="../media/image28.png"/><Relationship Id="rId7" Type="http://schemas.openxmlformats.org/officeDocument/2006/relationships/image" Target="../media/image27.png"/><Relationship Id="rId6" Type="http://schemas.openxmlformats.org/officeDocument/2006/relationships/tags" Target="../tags/tag13.xml"/><Relationship Id="rId5" Type="http://schemas.openxmlformats.org/officeDocument/2006/relationships/image" Target="../media/image26.png"/><Relationship Id="rId4" Type="http://schemas.openxmlformats.org/officeDocument/2006/relationships/tags" Target="../tags/tag12.xml"/><Relationship Id="rId3" Type="http://schemas.openxmlformats.org/officeDocument/2006/relationships/image" Target="../media/image25.png"/><Relationship Id="rId2" Type="http://schemas.openxmlformats.org/officeDocument/2006/relationships/tags" Target="../tags/tag11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D:\LOGO完整200-65-01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55" y="5661719"/>
            <a:ext cx="3254375" cy="105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组合 6"/>
          <p:cNvGrpSpPr/>
          <p:nvPr/>
        </p:nvGrpSpPr>
        <p:grpSpPr>
          <a:xfrm>
            <a:off x="4942051" y="0"/>
            <a:ext cx="7582507" cy="6858000"/>
            <a:chOff x="4942051" y="0"/>
            <a:chExt cx="7582507" cy="6858000"/>
          </a:xfrm>
        </p:grpSpPr>
        <p:sp>
          <p:nvSpPr>
            <p:cNvPr id="9" name="任意形状 2"/>
            <p:cNvSpPr/>
            <p:nvPr/>
          </p:nvSpPr>
          <p:spPr>
            <a:xfrm>
              <a:off x="4942051" y="0"/>
              <a:ext cx="7582507" cy="6857999"/>
            </a:xfrm>
            <a:custGeom>
              <a:avLst/>
              <a:gdLst>
                <a:gd name="connsiteX0" fmla="*/ 1137292 w 8208757"/>
                <a:gd name="connsiteY0" fmla="*/ 0 h 6857999"/>
                <a:gd name="connsiteX1" fmla="*/ 8208757 w 8208757"/>
                <a:gd name="connsiteY1" fmla="*/ 0 h 6857999"/>
                <a:gd name="connsiteX2" fmla="*/ 8208757 w 8208757"/>
                <a:gd name="connsiteY2" fmla="*/ 6857999 h 6857999"/>
                <a:gd name="connsiteX3" fmla="*/ 1137290 w 8208757"/>
                <a:gd name="connsiteY3" fmla="*/ 6857999 h 6857999"/>
                <a:gd name="connsiteX4" fmla="*/ 979738 w 8208757"/>
                <a:gd name="connsiteY4" fmla="*/ 6636443 h 6857999"/>
                <a:gd name="connsiteX5" fmla="*/ 0 w 8208757"/>
                <a:gd name="connsiteY5" fmla="*/ 3429001 h 6857999"/>
                <a:gd name="connsiteX6" fmla="*/ 979738 w 8208757"/>
                <a:gd name="connsiteY6" fmla="*/ 221559 h 6857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08757" h="6857999">
                  <a:moveTo>
                    <a:pt x="1137292" y="0"/>
                  </a:moveTo>
                  <a:lnTo>
                    <a:pt x="8208757" y="0"/>
                  </a:lnTo>
                  <a:lnTo>
                    <a:pt x="8208757" y="6857999"/>
                  </a:lnTo>
                  <a:lnTo>
                    <a:pt x="1137290" y="6857999"/>
                  </a:lnTo>
                  <a:lnTo>
                    <a:pt x="979738" y="6636443"/>
                  </a:lnTo>
                  <a:cubicBezTo>
                    <a:pt x="361183" y="5720860"/>
                    <a:pt x="0" y="4617110"/>
                    <a:pt x="0" y="3429001"/>
                  </a:cubicBezTo>
                  <a:cubicBezTo>
                    <a:pt x="0" y="2240892"/>
                    <a:pt x="361183" y="1137142"/>
                    <a:pt x="979738" y="221559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16000"/>
                  </a:schemeClr>
                </a:gs>
                <a:gs pos="100000">
                  <a:schemeClr val="accent1">
                    <a:alpha val="48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0" name="任意形状 3"/>
            <p:cNvSpPr/>
            <p:nvPr/>
          </p:nvSpPr>
          <p:spPr>
            <a:xfrm>
              <a:off x="5900859" y="0"/>
              <a:ext cx="6291141" cy="6858000"/>
            </a:xfrm>
            <a:custGeom>
              <a:avLst/>
              <a:gdLst>
                <a:gd name="connsiteX0" fmla="*/ 1588924 w 6810735"/>
                <a:gd name="connsiteY0" fmla="*/ 0 h 6858000"/>
                <a:gd name="connsiteX1" fmla="*/ 6596477 w 6810735"/>
                <a:gd name="connsiteY1" fmla="*/ 0 h 6858000"/>
                <a:gd name="connsiteX2" fmla="*/ 6619980 w 6810735"/>
                <a:gd name="connsiteY2" fmla="*/ 18157 h 6858000"/>
                <a:gd name="connsiteX3" fmla="*/ 6810735 w 6810735"/>
                <a:gd name="connsiteY3" fmla="*/ 189002 h 6858000"/>
                <a:gd name="connsiteX4" fmla="*/ 6810735 w 6810735"/>
                <a:gd name="connsiteY4" fmla="*/ 6668999 h 6858000"/>
                <a:gd name="connsiteX5" fmla="*/ 6619980 w 6810735"/>
                <a:gd name="connsiteY5" fmla="*/ 6839845 h 6858000"/>
                <a:gd name="connsiteX6" fmla="*/ 6596478 w 6810735"/>
                <a:gd name="connsiteY6" fmla="*/ 6858000 h 6858000"/>
                <a:gd name="connsiteX7" fmla="*/ 1588922 w 6810735"/>
                <a:gd name="connsiteY7" fmla="*/ 6858000 h 6858000"/>
                <a:gd name="connsiteX8" fmla="*/ 1414440 w 6810735"/>
                <a:gd name="connsiteY8" fmla="*/ 6707322 h 6858000"/>
                <a:gd name="connsiteX9" fmla="*/ 0 w 6810735"/>
                <a:gd name="connsiteY9" fmla="*/ 3429001 h 6858000"/>
                <a:gd name="connsiteX10" fmla="*/ 1414440 w 6810735"/>
                <a:gd name="connsiteY10" fmla="*/ 15068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810735" h="6858000">
                  <a:moveTo>
                    <a:pt x="1588924" y="0"/>
                  </a:moveTo>
                  <a:lnTo>
                    <a:pt x="6596477" y="0"/>
                  </a:lnTo>
                  <a:lnTo>
                    <a:pt x="6619980" y="18157"/>
                  </a:lnTo>
                  <a:lnTo>
                    <a:pt x="6810735" y="189002"/>
                  </a:lnTo>
                  <a:lnTo>
                    <a:pt x="6810735" y="6668999"/>
                  </a:lnTo>
                  <a:lnTo>
                    <a:pt x="6619980" y="6839845"/>
                  </a:lnTo>
                  <a:lnTo>
                    <a:pt x="6596478" y="6858000"/>
                  </a:lnTo>
                  <a:lnTo>
                    <a:pt x="1588922" y="6858000"/>
                  </a:lnTo>
                  <a:lnTo>
                    <a:pt x="1414440" y="6707322"/>
                  </a:lnTo>
                  <a:cubicBezTo>
                    <a:pt x="548051" y="5912355"/>
                    <a:pt x="0" y="4738473"/>
                    <a:pt x="0" y="3429001"/>
                  </a:cubicBezTo>
                  <a:cubicBezTo>
                    <a:pt x="0" y="2119529"/>
                    <a:pt x="548051" y="945646"/>
                    <a:pt x="1414440" y="15068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  <a:alpha val="43000"/>
                  </a:schemeClr>
                </a:gs>
                <a:gs pos="100000">
                  <a:schemeClr val="accent1">
                    <a:alpha val="48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1" name="任意形状 5"/>
            <p:cNvSpPr/>
            <p:nvPr/>
          </p:nvSpPr>
          <p:spPr>
            <a:xfrm>
              <a:off x="6733402" y="560242"/>
              <a:ext cx="5458598" cy="5877272"/>
            </a:xfrm>
            <a:custGeom>
              <a:avLst/>
              <a:gdLst>
                <a:gd name="connsiteX0" fmla="*/ 2049634 w 6369463"/>
                <a:gd name="connsiteY0" fmla="*/ 0 h 6858000"/>
                <a:gd name="connsiteX1" fmla="*/ 5728984 w 6369463"/>
                <a:gd name="connsiteY1" fmla="*/ 0 h 6858000"/>
                <a:gd name="connsiteX2" fmla="*/ 5829740 w 6369463"/>
                <a:gd name="connsiteY2" fmla="*/ 52373 h 6858000"/>
                <a:gd name="connsiteX3" fmla="*/ 6368187 w 6369463"/>
                <a:gd name="connsiteY3" fmla="*/ 425502 h 6858000"/>
                <a:gd name="connsiteX4" fmla="*/ 6369463 w 6369463"/>
                <a:gd name="connsiteY4" fmla="*/ 426662 h 6858000"/>
                <a:gd name="connsiteX5" fmla="*/ 6369463 w 6369463"/>
                <a:gd name="connsiteY5" fmla="*/ 6431340 h 6858000"/>
                <a:gd name="connsiteX6" fmla="*/ 6368187 w 6369463"/>
                <a:gd name="connsiteY6" fmla="*/ 6432500 h 6858000"/>
                <a:gd name="connsiteX7" fmla="*/ 5829740 w 6369463"/>
                <a:gd name="connsiteY7" fmla="*/ 6805627 h 6858000"/>
                <a:gd name="connsiteX8" fmla="*/ 5728984 w 6369463"/>
                <a:gd name="connsiteY8" fmla="*/ 6858000 h 6858000"/>
                <a:gd name="connsiteX9" fmla="*/ 2049634 w 6369463"/>
                <a:gd name="connsiteY9" fmla="*/ 6858000 h 6858000"/>
                <a:gd name="connsiteX10" fmla="*/ 2037007 w 6369463"/>
                <a:gd name="connsiteY10" fmla="*/ 6851533 h 6858000"/>
                <a:gd name="connsiteX11" fmla="*/ 0 w 6369463"/>
                <a:gd name="connsiteY11" fmla="*/ 3429000 h 6858000"/>
                <a:gd name="connsiteX12" fmla="*/ 2037007 w 6369463"/>
                <a:gd name="connsiteY12" fmla="*/ 64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369463" h="6858000">
                  <a:moveTo>
                    <a:pt x="2049634" y="0"/>
                  </a:moveTo>
                  <a:lnTo>
                    <a:pt x="5728984" y="0"/>
                  </a:lnTo>
                  <a:lnTo>
                    <a:pt x="5829740" y="52373"/>
                  </a:lnTo>
                  <a:cubicBezTo>
                    <a:pt x="6019917" y="161728"/>
                    <a:pt x="6199981" y="286686"/>
                    <a:pt x="6368187" y="425502"/>
                  </a:cubicBezTo>
                  <a:lnTo>
                    <a:pt x="6369463" y="426662"/>
                  </a:lnTo>
                  <a:lnTo>
                    <a:pt x="6369463" y="6431340"/>
                  </a:lnTo>
                  <a:lnTo>
                    <a:pt x="6368187" y="6432500"/>
                  </a:lnTo>
                  <a:cubicBezTo>
                    <a:pt x="6199981" y="6571315"/>
                    <a:pt x="6019917" y="6696273"/>
                    <a:pt x="5829740" y="6805627"/>
                  </a:cubicBezTo>
                  <a:lnTo>
                    <a:pt x="5728984" y="6858000"/>
                  </a:lnTo>
                  <a:lnTo>
                    <a:pt x="2049634" y="6858000"/>
                  </a:lnTo>
                  <a:lnTo>
                    <a:pt x="2037007" y="6851533"/>
                  </a:lnTo>
                  <a:cubicBezTo>
                    <a:pt x="823674" y="6192411"/>
                    <a:pt x="0" y="4906895"/>
                    <a:pt x="0" y="3429000"/>
                  </a:cubicBezTo>
                  <a:cubicBezTo>
                    <a:pt x="0" y="1951105"/>
                    <a:pt x="823674" y="665589"/>
                    <a:pt x="2037007" y="6468"/>
                  </a:cubicBezTo>
                  <a:close/>
                </a:path>
              </a:pathLst>
            </a:custGeom>
            <a:blipFill>
              <a:blip r:embed="rId2"/>
              <a:srcRect/>
              <a:stretch>
                <a:fillRect l="-48537" r="-43579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19" name="文本框 8"/>
          <p:cNvSpPr txBox="1"/>
          <p:nvPr/>
        </p:nvSpPr>
        <p:spPr>
          <a:xfrm>
            <a:off x="653275" y="2586933"/>
            <a:ext cx="2450652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3200" spc="3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学生端讲解</a:t>
            </a:r>
            <a:endParaRPr lang="zh-CN" altLang="en-US" sz="3200" spc="3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文本框 6"/>
          <p:cNvSpPr txBox="1"/>
          <p:nvPr/>
        </p:nvSpPr>
        <p:spPr>
          <a:xfrm>
            <a:off x="607345" y="1674879"/>
            <a:ext cx="69820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智慧树平台共享课导学</a:t>
            </a:r>
            <a:endParaRPr lang="zh-CN" altLang="en-US" sz="4800" b="1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  <p:bldLst>
      <p:bldP spid="19" grpId="0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课程提醒</a:t>
            </a:r>
            <a:endParaRPr lang="zh-CN" altLang="en-US" sz="4400" b="1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8150860" y="2564765"/>
            <a:ext cx="279400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【课程提醒】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中会有课程重要信息的推送，请各位同学通过公众号绑定账号后认真留意信息。</a:t>
            </a:r>
            <a:endParaRPr lang="zh-CN" altLang="en-US" dirty="0">
              <a:solidFill>
                <a:srgbClr val="5A514A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00000"/>
              </a:lnSpc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</a:rPr>
              <a:t>、点击课程卡片进入课程主界面，在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【课程提醒】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</a:rPr>
              <a:t>栏目按提示关注公众号、绑定好智慧树账号后会收到相应课程提醒消息。</a:t>
            </a:r>
            <a:endParaRPr lang="zh-CN" altLang="en-US" dirty="0">
              <a:solidFill>
                <a:srgbClr val="5A514A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049270" y="1590675"/>
            <a:ext cx="2316480" cy="438213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060" y="1560830"/>
            <a:ext cx="2236470" cy="441198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5750" y="1590675"/>
            <a:ext cx="2705735" cy="409003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APP 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操作方法</a:t>
            </a:r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学习</a:t>
            </a:r>
            <a:endParaRPr lang="zh-CN" altLang="en-US" sz="4400" b="1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376872" y="2688951"/>
            <a:ext cx="5335571" cy="2553335"/>
          </a:xfrm>
          <a:prstGeom prst="rect">
            <a:avLst/>
          </a:prstGeom>
        </p:spPr>
        <p:txBody>
          <a:bodyPr wrap="square">
            <a:spAutoFit/>
          </a:bodyPr>
          <a:p>
            <a:pPr indent="0" fontAlgn="auto">
              <a:lnSpc>
                <a:spcPct val="100000"/>
              </a:lnSpc>
            </a:pPr>
            <a:r>
              <a:rPr lang="en-US" altLang="zh-CN" sz="20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、打开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APP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后，点击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【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学习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即可看到已选择的课程，点击图片即可开始学习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;</a:t>
            </a:r>
            <a:endParaRPr lang="en-US" altLang="zh-CN" sz="2000" dirty="0">
              <a:solidFill>
                <a:srgbClr val="5A514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fontAlgn="auto">
              <a:lnSpc>
                <a:spcPct val="100000"/>
              </a:lnSpc>
            </a:pPr>
            <a:r>
              <a:rPr lang="en-US" altLang="zh-CN" sz="20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、注意：学习时，请关注角标为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智慧课程—全国共享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共享课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智慧慕课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—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全国共享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，角标为</a:t>
            </a:r>
            <a:r>
              <a:rPr lang="en-US" altLang="zh-CN" sz="2000" b="1" dirty="0">
                <a:solidFill>
                  <a:srgbClr val="27A98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兴趣课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或是</a:t>
            </a:r>
            <a:r>
              <a:rPr lang="en-US" altLang="zh-CN" sz="2000" b="1" dirty="0">
                <a:solidFill>
                  <a:srgbClr val="27A98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公开课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的是同学们自己在知到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APP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里选择的，这个课看完没有分数！要学习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智慧课程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—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全国共享！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共享课！智慧慕课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—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全国共享！</a:t>
            </a:r>
            <a:endParaRPr lang="zh-HK" altLang="en-US" sz="2000" dirty="0">
              <a:solidFill>
                <a:srgbClr val="5A514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2530" y="1262380"/>
            <a:ext cx="2480945" cy="489458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APP 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操作方法</a:t>
            </a:r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学习</a:t>
            </a:r>
            <a:endParaRPr lang="zh-CN" altLang="en-US" sz="4400" b="1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 descr="C:\Users\13642\Desktop\微信图片_20210309090300.png微信图片_2021030909030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2590585" y="1898962"/>
            <a:ext cx="2043430" cy="36322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组合 11"/>
          <p:cNvGrpSpPr/>
          <p:nvPr/>
        </p:nvGrpSpPr>
        <p:grpSpPr>
          <a:xfrm>
            <a:off x="4633948" y="1882451"/>
            <a:ext cx="2043430" cy="3632201"/>
            <a:chOff x="1090" y="2178"/>
            <a:chExt cx="3218" cy="58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3" name="图片 12" descr="微信图片_20210305220318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090" y="2178"/>
              <a:ext cx="3218" cy="5840"/>
            </a:xfrm>
            <a:prstGeom prst="rect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</p:pic>
        <p:sp>
          <p:nvSpPr>
            <p:cNvPr id="14" name="矩形 13"/>
            <p:cNvSpPr/>
            <p:nvPr>
              <p:custDataLst>
                <p:tags r:id="rId5"/>
              </p:custDataLst>
            </p:nvPr>
          </p:nvSpPr>
          <p:spPr>
            <a:xfrm>
              <a:off x="3508" y="2483"/>
              <a:ext cx="667" cy="323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矩形 5"/>
          <p:cNvSpPr/>
          <p:nvPr>
            <p:custDataLst>
              <p:tags r:id="rId6"/>
            </p:custDataLst>
          </p:nvPr>
        </p:nvSpPr>
        <p:spPr>
          <a:xfrm>
            <a:off x="6851015" y="1882140"/>
            <a:ext cx="4630420" cy="37230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ctr" fontAlgn="auto">
              <a:lnSpc>
                <a:spcPct val="100000"/>
              </a:lnSpc>
            </a:pPr>
            <a:r>
              <a:rPr lang="zh-CN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成绩</a:t>
            </a:r>
            <a:r>
              <a:rPr lang="zh-CN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lang="zh-CN" altLang="en-US" sz="2000" b="1" dirty="0">
                <a:solidFill>
                  <a:srgbClr val="27A98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模块</a:t>
            </a:r>
            <a:endParaRPr lang="en-US" altLang="zh-CN" sz="2000" b="1" dirty="0">
              <a:solidFill>
                <a:srgbClr val="27A98C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fontAlgn="auto">
              <a:lnSpc>
                <a:spcPct val="100000"/>
              </a:lnSpc>
            </a:pPr>
            <a:r>
              <a:rPr lang="en-US" altLang="zh-CN" dirty="0">
                <a:solidFill>
                  <a:srgbClr val="27A98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dirty="0">
                <a:solidFill>
                  <a:srgbClr val="27A98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、请大家开始学习前一定要查看成绩组成以及平时分攻略！！！</a:t>
            </a:r>
            <a:endParaRPr lang="en-US" altLang="zh-CN" dirty="0">
              <a:solidFill>
                <a:srgbClr val="27A98C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fontAlgn="auto">
              <a:lnSpc>
                <a:spcPct val="100000"/>
              </a:lnSpc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在学习过程中，学生可点击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【学习】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模块中的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【成绩】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入口，可查看该门课的当前成绩、学习时间、考试时间和成绩规则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；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课程总成绩由平时成绩+平时测试成绩+见面课成绩+期末考试成绩四部分组成，各部分成绩比例组成以学校规定为准。</a:t>
            </a:r>
            <a:endParaRPr lang="zh-CN" altLang="en-US" dirty="0">
              <a:solidFill>
                <a:srgbClr val="5A514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fontAlgn="auto">
              <a:lnSpc>
                <a:spcPct val="100000"/>
              </a:lnSpc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、注意：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【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成绩分析】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中的分数仅作为学习过程中的参考，智慧树最终成绩以成绩发布后的为准。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如果觉得有问题，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可先自行刷新一下再查看。</a:t>
            </a:r>
            <a:endParaRPr lang="en-US" altLang="zh-CN" dirty="0">
              <a:solidFill>
                <a:srgbClr val="5A514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280" y="1882140"/>
            <a:ext cx="2001520" cy="3734435"/>
          </a:xfrm>
          <a:prstGeom prst="rect">
            <a:avLst/>
          </a:prstGeom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APP 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操作方法</a:t>
            </a:r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学习</a:t>
            </a:r>
            <a:endParaRPr lang="zh-CN" altLang="en-US" sz="4400" b="1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698500" y="1186180"/>
            <a:ext cx="10699750" cy="1455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ctr" fontAlgn="auto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zh-CN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【平时分】</a:t>
            </a:r>
            <a:r>
              <a:rPr lang="en-US" altLang="zh-CN" b="1" dirty="0">
                <a:solidFill>
                  <a:srgbClr val="27A98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攻略</a:t>
            </a:r>
            <a:endParaRPr lang="zh-CN" altLang="zh-CN" dirty="0">
              <a:solidFill>
                <a:srgbClr val="5A514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fontAlgn="auto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点击成绩分析页面中的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en-US" altLang="zh-CN" dirty="0">
                <a:solidFill>
                  <a:srgbClr val="27A98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查看我的平时分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，可以进入平时成绩详情页面。</a:t>
            </a:r>
            <a:endParaRPr lang="zh-CN" altLang="zh-CN" dirty="0">
              <a:solidFill>
                <a:srgbClr val="5A514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fontAlgn="auto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平时成绩由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学习进度、学习习惯、问答互动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三部分组成，点击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平时分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攻略】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或【计分规则】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图标，可以进入查看具体的获取指南。</a:t>
            </a:r>
            <a:endParaRPr lang="en-US" altLang="zh-CN" dirty="0">
              <a:solidFill>
                <a:srgbClr val="27A98C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513205" y="2722245"/>
            <a:ext cx="1849120" cy="352996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362325" y="2722245"/>
            <a:ext cx="1758950" cy="35306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121275" y="2722245"/>
            <a:ext cx="1714500" cy="353123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835775" y="2747645"/>
            <a:ext cx="1727200" cy="35052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8562975" y="2722245"/>
            <a:ext cx="1708150" cy="35306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APP 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操作方法</a:t>
            </a:r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学习</a:t>
            </a:r>
            <a:endParaRPr lang="zh-CN" altLang="en-US" sz="4400" b="1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4386580" y="1806575"/>
            <a:ext cx="7244715" cy="3495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【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学习进度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】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部分</a:t>
            </a:r>
            <a:endParaRPr lang="en-US" altLang="zh-CN" sz="1600" dirty="0">
              <a:solidFill>
                <a:srgbClr val="27A98C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fontAlgn="auto">
              <a:lnSpc>
                <a:spcPct val="100000"/>
              </a:lnSpc>
              <a:spcBef>
                <a:spcPts val="1000"/>
              </a:spcBef>
              <a:defRPr/>
            </a:pPr>
            <a:r>
              <a:rPr lang="zh-CN" altLang="en-US" sz="16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学习时间截止前，完成所有教程视频以及章测试可获得全部的学习进度分，即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学习进度分=看视频+做章节测试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，所以一定不要忽略完成章测试。</a:t>
            </a:r>
            <a:endParaRPr lang="en-US" altLang="zh-CN" sz="1600" b="1" dirty="0">
              <a:solidFill>
                <a:srgbClr val="27A98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  <a:p>
            <a:pPr indent="0" fontAlgn="auto">
              <a:lnSpc>
                <a:spcPct val="100000"/>
              </a:lnSpc>
              <a:spcBef>
                <a:spcPts val="500"/>
              </a:spcBef>
            </a:pPr>
            <a:r>
              <a:rPr lang="en-US" altLang="zh-CN" sz="1600" b="1" dirty="0">
                <a:solidFill>
                  <a:srgbClr val="FF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2</a:t>
            </a:r>
            <a:r>
              <a:rPr lang="zh-CN" altLang="en-US" sz="1600" b="1" dirty="0">
                <a:solidFill>
                  <a:srgbClr val="FF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）</a:t>
            </a:r>
            <a:r>
              <a:rPr lang="en-US" altLang="zh-CN" sz="1600" b="1" dirty="0">
                <a:solidFill>
                  <a:srgbClr val="FF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【</a:t>
            </a:r>
            <a:r>
              <a:rPr lang="zh-CN" altLang="en-US" sz="1600" b="1" dirty="0">
                <a:solidFill>
                  <a:srgbClr val="FF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学习习惯</a:t>
            </a:r>
            <a:r>
              <a:rPr lang="en-US" altLang="zh-CN" sz="1600" b="1" dirty="0">
                <a:solidFill>
                  <a:srgbClr val="FF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】</a:t>
            </a:r>
            <a:r>
              <a:rPr lang="zh-CN" altLang="en-US" sz="1600" b="1" dirty="0">
                <a:solidFill>
                  <a:srgbClr val="FF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部分</a:t>
            </a:r>
            <a:endParaRPr lang="zh-CN" altLang="en-US" sz="1600" b="1" dirty="0">
              <a:solidFill>
                <a:srgbClr val="FF0000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  <a:p>
            <a:pPr indent="0" fontAlgn="auto">
              <a:lnSpc>
                <a:spcPct val="100000"/>
              </a:lnSpc>
              <a:spcBef>
                <a:spcPts val="500"/>
              </a:spcBef>
              <a:defRPr/>
            </a:pPr>
            <a:r>
              <a:rPr lang="zh-CN" altLang="en-US" sz="16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）学习前的第一件事，请查看电脑端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/APP</a:t>
            </a:r>
            <a:r>
              <a:rPr lang="zh-CN" altLang="en-US" sz="1600" b="1" dirty="0">
                <a:solidFill>
                  <a:srgbClr val="FF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【成绩分析】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模块中的成绩组成及规则，查看课程应需规律学习的天数。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应需规律学习的天数按照课程在线视频总时长进行计算；</a:t>
            </a:r>
            <a:endParaRPr lang="zh-CN" altLang="zh-CN" sz="1600" dirty="0">
              <a:solidFill>
                <a:srgbClr val="5A514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00000"/>
              </a:lnSpc>
              <a:spcBef>
                <a:spcPts val="500"/>
              </a:spcBef>
              <a:defRPr/>
            </a:pPr>
            <a:r>
              <a:rPr lang="zh-CN" altLang="zh-CN" sz="16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学生</a:t>
            </a:r>
            <a:r>
              <a:rPr lang="zh-CN" sz="1600" b="1" dirty="0">
                <a:solidFill>
                  <a:srgbClr val="FF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单日视频教程学习时长</a:t>
            </a:r>
            <a:r>
              <a:rPr lang="zh-CN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达到25分钟后即可获得当日学习习惯分数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（建议学习时长25-30分钟为宜）；</a:t>
            </a:r>
            <a:endParaRPr lang="en-US" altLang="zh-CN" sz="1600" dirty="0">
              <a:solidFill>
                <a:srgbClr val="5A514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fontAlgn="auto">
              <a:lnSpc>
                <a:spcPct val="100000"/>
              </a:lnSpc>
              <a:spcBef>
                <a:spcPts val="500"/>
              </a:spcBef>
              <a:defRPr/>
            </a:pPr>
            <a:r>
              <a:rPr lang="zh-CN" altLang="zh-CN" sz="16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学习时长</a:t>
            </a:r>
            <a:r>
              <a:rPr lang="zh-CN" altLang="zh-CN" sz="1600" b="1" dirty="0">
                <a:solidFill>
                  <a:srgbClr val="FF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仅为观看教程视频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产生的时长，</a:t>
            </a:r>
            <a:r>
              <a:rPr lang="zh-CN" altLang="zh-CN" sz="1600" b="1" dirty="0">
                <a:solidFill>
                  <a:srgbClr val="FF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不包括观看见面课及完成章测试的时长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；</a:t>
            </a:r>
            <a:endParaRPr lang="en-US" altLang="zh-CN" sz="1600" dirty="0">
              <a:solidFill>
                <a:srgbClr val="5A514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fontAlgn="auto">
              <a:lnSpc>
                <a:spcPct val="100000"/>
              </a:lnSpc>
              <a:spcBef>
                <a:spcPts val="500"/>
              </a:spcBef>
              <a:defRPr/>
            </a:pPr>
            <a:r>
              <a:rPr lang="zh-CN" altLang="en-US" sz="16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（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4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）学习时长及规律天数</a:t>
            </a:r>
            <a:r>
              <a:rPr lang="zh-CN" altLang="en-US" sz="1600" b="1" dirty="0">
                <a:solidFill>
                  <a:srgbClr val="FF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次日上午更新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。</a:t>
            </a:r>
            <a:endParaRPr lang="en-US" altLang="zh-CN" sz="1600" dirty="0">
              <a:solidFill>
                <a:srgbClr val="27A98C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51180" y="1634490"/>
            <a:ext cx="1919605" cy="383921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470150" y="3209290"/>
            <a:ext cx="1811655" cy="226504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470785" y="1634490"/>
            <a:ext cx="1811020" cy="15748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APP 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操作方法</a:t>
            </a:r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学习</a:t>
            </a:r>
            <a:endParaRPr lang="zh-CN" altLang="en-US" sz="4400" b="1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4808220" y="1454785"/>
            <a:ext cx="6771005" cy="3933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3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）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【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问答互动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】</a:t>
            </a:r>
            <a:r>
              <a:rPr lang="zh-CN" altLang="en-US" sz="1600" b="1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部分</a:t>
            </a:r>
            <a:endParaRPr lang="en-US" altLang="zh-CN" sz="16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（1）问答分由有效问题数、有效回答数、获得有效回答数三部分构成。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）互动分在整个学期内都会有所浮动，如被系统审核为“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有效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”的问答，在审核人员复核为“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无效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”之后，相应的问答数量也会发生变化，则分数也会随之产生变化。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）互动分在学习时间截止后固化，最终互动得分将于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次日上午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更新。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）“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非人为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”刷帖行为的处罚，一经发现将做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本学期禁言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处理（自动解禁时间为202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6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年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8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月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31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日23:59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:59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）。温馨提示：如果本学期您有多门课程学习，其中有一门（或多门）课程存在非法刷帖，被禁言后则本学期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所有课程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都无法参与互动问答。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重要，重要，重要：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欲知更多关于学习问答的攻略建议，请前往知到APP或官网学习课程栏目中，点击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【问答】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</a:t>
            </a:r>
            <a:r>
              <a:rPr lang="zh-CN" altLang="en-US" sz="1600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【课程问答小助手】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下方文字处了解。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12140" y="1454785"/>
            <a:ext cx="1739900" cy="212598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12140" y="3580765"/>
            <a:ext cx="1739900" cy="229616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9675" y="1310640"/>
            <a:ext cx="2200275" cy="14859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597785" y="3107690"/>
            <a:ext cx="1964690" cy="304736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APP 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操作方法</a:t>
            </a:r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学习</a:t>
            </a:r>
            <a:endParaRPr lang="zh-CN" altLang="en-US" sz="4400" b="1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5137150" y="1455420"/>
            <a:ext cx="6462395" cy="456057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0" algn="l" fontAlgn="auto">
              <a:lnSpc>
                <a:spcPct val="150000"/>
              </a:lnSpc>
              <a:spcBef>
                <a:spcPts val="1000"/>
              </a:spcBef>
              <a:defRPr/>
            </a:pPr>
            <a:r>
              <a:rPr lang="zh-CN" altLang="en-US" sz="1600" dirty="0">
                <a:solidFill>
                  <a:srgbClr val="27A98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（</a:t>
            </a:r>
            <a:r>
              <a:rPr lang="en-US" altLang="zh-CN" sz="1600" dirty="0">
                <a:solidFill>
                  <a:srgbClr val="27A98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6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）【无效互动</a:t>
            </a:r>
            <a:r>
              <a:rPr lang="en-US" altLang="zh-CN" sz="1600" dirty="0">
                <a:solidFill>
                  <a:srgbClr val="27A98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】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注意事项</a:t>
            </a:r>
            <a:endParaRPr lang="zh-CN" altLang="en-US" sz="1600" dirty="0">
              <a:solidFill>
                <a:srgbClr val="27A98C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无效互动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包含但不限于：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★ 无意义帖、灌水帖、抄袭帖、重复帖、不当言论帖；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★ 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回答字数少于3（含）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；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★ 学习时间结束后发布的提问和回答（学习时间的最后一天请在23:45分之前参与问答，最后15分钟为冷却期）；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★ 回复历史学期的提问（20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26</a:t>
            </a:r>
            <a:r>
              <a:rPr lang="zh-CN" altLang="zh-CN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年春夏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学期的问答建议回复202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6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年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月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25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日之后的）；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★ 被AI智能审核屏蔽的、审核专员删除的、老师删除的提问和回答。请同学们务必发布有效的、高质量的提问与回答，才能获得高分。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重要，重要，重要：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欲知更多关于学习问答的攻略建议，请前往知到APP或官网学习课程栏目中，点击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【问答】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</a:t>
            </a:r>
            <a:r>
              <a:rPr lang="zh-CN" altLang="en-US" sz="1600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【课程问答小助手】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下方文字处了解。</a:t>
            </a:r>
            <a:endParaRPr lang="en-US" altLang="zh-CN" sz="1600" dirty="0">
              <a:solidFill>
                <a:srgbClr val="27A98C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457200" algn="l">
              <a:lnSpc>
                <a:spcPct val="150000"/>
              </a:lnSpc>
              <a:spcBef>
                <a:spcPts val="1000"/>
              </a:spcBef>
              <a:defRPr/>
            </a:pPr>
            <a:r>
              <a:rPr lang="zh-CN" altLang="en-US" sz="1600" dirty="0">
                <a:solidFill>
                  <a:srgbClr val="27A98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    </a:t>
            </a:r>
            <a:endParaRPr lang="zh-CN" altLang="en-US" sz="1600" dirty="0">
              <a:solidFill>
                <a:srgbClr val="27A98C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681605" y="1662430"/>
            <a:ext cx="2385695" cy="370014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400" y="3130550"/>
            <a:ext cx="2200275" cy="14859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APP 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操作方法</a:t>
            </a:r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学习</a:t>
            </a:r>
            <a:endParaRPr lang="zh-CN" altLang="en-US" sz="4400" b="1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5552440" y="1393825"/>
            <a:ext cx="5796280" cy="468249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zh-CN" sz="2000" b="1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视频【教程】</a:t>
            </a:r>
            <a:r>
              <a:rPr lang="zh-CN" altLang="en-US" sz="2000" b="1" dirty="0" smtClean="0">
                <a:solidFill>
                  <a:srgbClr val="27A98C"/>
                </a:solidFill>
                <a:latin typeface="微软雅黑" panose="020B0503020204020204" charset="-122"/>
                <a:ea typeface="微软雅黑" panose="020B0503020204020204" charset="-122"/>
              </a:rPr>
              <a:t>模块</a:t>
            </a:r>
            <a:endParaRPr lang="zh-CN" altLang="en-US" sz="2000" dirty="0" smtClean="0">
              <a:solidFill>
                <a:srgbClr val="27A98C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sz="16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点击课程卡片进入课程主界面，在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【教程】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栏目下找到课程视频进行学习。</a:t>
            </a:r>
            <a:endParaRPr lang="zh-CN" altLang="en-US" sz="1600" b="1" dirty="0" smtClean="0">
              <a:solidFill>
                <a:srgbClr val="5A514A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sz="1600" b="1" dirty="0" smtClean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</a:rPr>
              <a:t>视频</a:t>
            </a:r>
            <a:r>
              <a:rPr lang="zh-CN" altLang="zh-CN" sz="1600" b="1" dirty="0" smtClean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</a:rPr>
              <a:t>学习进度</a:t>
            </a:r>
            <a:r>
              <a:rPr lang="zh-CN" altLang="en-US" sz="1600" b="1" dirty="0" smtClean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</a:rPr>
              <a:t>计算：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</a:rPr>
              <a:t>根据累计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</a:rPr>
              <a:t>观看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</a:rPr>
              <a:t>时间计算，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</a:rPr>
              <a:t>拖拽播放进度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</a:rPr>
              <a:t>条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</a:rPr>
              <a:t>等非有效观看的不算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</a:rPr>
              <a:t>；</a:t>
            </a:r>
            <a:endParaRPr lang="en-US" altLang="zh-CN" sz="1600" dirty="0">
              <a:solidFill>
                <a:srgbClr val="5A514A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457200">
              <a:lnSpc>
                <a:spcPct val="150000"/>
              </a:lnSpc>
              <a:spcBef>
                <a:spcPts val="600"/>
              </a:spcBef>
            </a:pPr>
            <a:r>
              <a:rPr lang="zh-CN" altLang="en-US" sz="1600" b="1" dirty="0" smtClean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</a:rPr>
              <a:t>视频学习进度显示：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</a:rPr>
              <a:t>小节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</a:rPr>
              <a:t>视频学习完成的，后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</a:rPr>
              <a:t>方会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</a:rPr>
              <a:t>显示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</a:rPr>
              <a:t>打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</a:rPr>
              <a:t>勾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</a:rPr>
              <a:t>标志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</a:rPr>
              <a:t>；</a:t>
            </a:r>
            <a:endParaRPr lang="en-US" altLang="zh-CN" sz="1600" dirty="0" smtClean="0">
              <a:solidFill>
                <a:srgbClr val="5A514A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457200">
              <a:lnSpc>
                <a:spcPct val="150000"/>
              </a:lnSpc>
              <a:spcBef>
                <a:spcPts val="600"/>
              </a:spcBef>
            </a:pPr>
            <a:r>
              <a:rPr lang="zh-CN" altLang="en-US" sz="1600" b="1" dirty="0" smtClean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</a:rPr>
              <a:t>视频离线学习支持：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</a:rPr>
              <a:t>可先下载视频在离线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</a:rPr>
              <a:t>（非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</a:rPr>
              <a:t>联网）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</a:rPr>
              <a:t>状态下进行学习，下载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</a:rPr>
              <a:t>成功的视频会在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</a:rPr>
              <a:t>【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</a:rPr>
              <a:t>缓存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</a:rPr>
              <a:t>】—【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</a:rPr>
              <a:t>离线缓存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</a:rPr>
              <a:t>】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</a:rPr>
              <a:t>页面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</a:rPr>
              <a:t>显示；</a:t>
            </a:r>
            <a:r>
              <a:rPr lang="zh-CN" altLang="en-US" sz="1600" b="1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（注意：离线学习记录需要在联网后才会提交）</a:t>
            </a:r>
            <a:endParaRPr lang="en-US" altLang="zh-CN" sz="1600" dirty="0">
              <a:solidFill>
                <a:srgbClr val="5A514A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457200">
              <a:lnSpc>
                <a:spcPct val="150000"/>
              </a:lnSpc>
              <a:spcBef>
                <a:spcPts val="600"/>
              </a:spcBef>
            </a:pPr>
            <a:r>
              <a:rPr lang="zh-CN" altLang="en-US" sz="1600" b="1" dirty="0" smtClean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</a:rPr>
              <a:t>视频学习中卡顿处理：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</a:rPr>
              <a:t>如在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</a:rPr>
              <a:t>观看视频时出现卡顿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</a:rPr>
              <a:t>，在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</a:rPr>
              <a:t>全屏模式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</a:rPr>
              <a:t>下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</a:rPr>
              <a:t>，通过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</a:rPr>
              <a:t>播放器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</a:rPr>
              <a:t>底部右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</a:rPr>
              <a:t>下角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</a:rPr>
              <a:t>的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</a:rPr>
              <a:t>切换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</a:rPr>
              <a:t>功能，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</a:rPr>
              <a:t>调整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</a:rPr>
              <a:t>清晰度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zh-CN" sz="1600" dirty="0">
              <a:solidFill>
                <a:srgbClr val="5A514A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867025" y="1694815"/>
            <a:ext cx="2214245" cy="43815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220" y="1518920"/>
            <a:ext cx="2310130" cy="455739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APP 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操作方法</a:t>
            </a:r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学习</a:t>
            </a:r>
            <a:endParaRPr lang="zh-CN" altLang="en-US" sz="4400" b="1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7769225" y="1861185"/>
            <a:ext cx="3677285" cy="3569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zh-CN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见面课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lang="zh-CN" altLang="en-US" b="1" dirty="0">
                <a:solidFill>
                  <a:srgbClr val="27A98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模块</a:t>
            </a:r>
            <a:endParaRPr lang="zh-CN" altLang="en-US" b="1" dirty="0">
              <a:solidFill>
                <a:srgbClr val="27A98C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、点击课程卡片进入课程主界面，在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【见面课】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栏目下找到各见面课内容安排；及时参加直播或收看回放。</a:t>
            </a:r>
            <a:endParaRPr lang="zh-CN" altLang="en-US" b="1" dirty="0">
              <a:solidFill>
                <a:srgbClr val="27A98C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、具体参与方式请关注教务处或本校课程老师通知。</a:t>
            </a:r>
            <a:endParaRPr lang="zh-CN" altLang="en-US" sz="1600" dirty="0">
              <a:solidFill>
                <a:srgbClr val="5A514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、见面课后会有课后测试题， 见面课测试题只有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一次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机会，需要各位同学认真作答！！！见面课测试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无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“查看答案”功能。</a:t>
            </a:r>
            <a:endParaRPr lang="zh-CN" altLang="en-US" sz="1600" dirty="0">
              <a:solidFill>
                <a:srgbClr val="5A514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、有安排见面课学习的同学请注意，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每次见面课回放可能由一个或是多个视频组成，需要完成全部视频观看才能获得本次见面课的全部分数。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950210" y="1454785"/>
            <a:ext cx="2321560" cy="438086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245100" y="1457960"/>
            <a:ext cx="2428875" cy="437769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670" y="1348740"/>
            <a:ext cx="2315210" cy="4568825"/>
          </a:xfrm>
          <a:prstGeom prst="rect">
            <a:avLst/>
          </a:prstGeom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566438" y="130648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APP 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操作方法</a:t>
            </a:r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学习</a:t>
            </a:r>
            <a:endParaRPr lang="zh-CN" altLang="en-US" sz="4400" b="1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5273353" y="1305975"/>
            <a:ext cx="6096000" cy="45288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266700"/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【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作业考试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】</a:t>
            </a:r>
            <a:r>
              <a:rPr lang="zh-CN" altLang="en-US" b="1" dirty="0">
                <a:solidFill>
                  <a:srgbClr val="27A98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模块</a:t>
            </a:r>
            <a:endParaRPr lang="en-US" altLang="zh-CN" sz="1600" dirty="0">
              <a:solidFill>
                <a:srgbClr val="27A98C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  <a:p>
            <a:pPr indent="266700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zh-CN" sz="16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点击课程卡片的</a:t>
            </a:r>
            <a:r>
              <a:rPr lang="zh-CN" altLang="zh-CN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【作业考试】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入口，进入作业考试</a:t>
            </a:r>
            <a:r>
              <a:rPr lang="zh-CN" altLang="zh-CN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【未上交】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列表；【未上交】列表中包含课程所有章测试和课程考试；</a:t>
            </a:r>
            <a:endParaRPr lang="en-US" altLang="zh-CN" sz="1600" dirty="0">
              <a:solidFill>
                <a:srgbClr val="5A514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266700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en-US" sz="1600" b="1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章测试：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每章内容结束后都有章测试，</a:t>
            </a:r>
            <a:r>
              <a:rPr lang="zh-CN" altLang="zh-CN" sz="1600" dirty="0">
                <a:solidFill>
                  <a:srgbClr val="27A98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课程学习时间截止后，章测试将无法再提交，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请注意完成章测试的截止时间。</a:t>
            </a:r>
            <a:endParaRPr lang="en-US" altLang="zh-CN" sz="1600" dirty="0">
              <a:solidFill>
                <a:srgbClr val="5A514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266700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en-US" sz="1600" b="1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期末考试：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期末考试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有相应的开放及截止时间，考试开放之时，也就是学习结束之时，即除了考试，</a:t>
            </a:r>
            <a:r>
              <a:rPr lang="zh-CN" altLang="zh-CN" sz="1600" dirty="0">
                <a:solidFill>
                  <a:srgbClr val="27A98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其他任何学习相关的内容均不再计分。</a:t>
            </a:r>
            <a:endParaRPr lang="en-US" altLang="zh-CN" sz="1600" dirty="0">
              <a:solidFill>
                <a:srgbClr val="5A514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266700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zh-CN" sz="1600" b="1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考试注意事项：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考试只有</a:t>
            </a:r>
            <a:r>
              <a:rPr lang="zh-CN" altLang="zh-CN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一次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机会，不要抱着“看一看”的心理去打开考试，试卷打开后，即使关闭网页或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APP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系统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仍会继续倒计时，一旦考试时限到了，试卷将会被系统自动提交。</a:t>
            </a:r>
            <a:endParaRPr lang="en-US" altLang="zh-CN" sz="1600" dirty="0">
              <a:solidFill>
                <a:srgbClr val="5A514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266700">
              <a:lnSpc>
                <a:spcPct val="130000"/>
              </a:lnSpc>
              <a:spcBef>
                <a:spcPts val="1000"/>
              </a:spcBef>
              <a:defRPr/>
            </a:pPr>
            <a:endParaRPr lang="zh-CN" altLang="zh-CN" sz="1600" dirty="0">
              <a:solidFill>
                <a:srgbClr val="5A514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880" y="1319530"/>
            <a:ext cx="2114550" cy="42576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7840" y="1319530"/>
            <a:ext cx="2275840" cy="44570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14"/>
          <p:cNvSpPr/>
          <p:nvPr/>
        </p:nvSpPr>
        <p:spPr>
          <a:xfrm>
            <a:off x="-9065" y="1698112"/>
            <a:ext cx="10986402" cy="3429802"/>
          </a:xfrm>
          <a:custGeom>
            <a:avLst/>
            <a:gdLst>
              <a:gd name="connsiteX0" fmla="*/ 0 w 10986402"/>
              <a:gd name="connsiteY0" fmla="*/ 0 h 2761782"/>
              <a:gd name="connsiteX1" fmla="*/ 10986402 w 10986402"/>
              <a:gd name="connsiteY1" fmla="*/ 0 h 2761782"/>
              <a:gd name="connsiteX2" fmla="*/ 10295957 w 10986402"/>
              <a:gd name="connsiteY2" fmla="*/ 2761782 h 2761782"/>
              <a:gd name="connsiteX3" fmla="*/ 0 w 10986402"/>
              <a:gd name="connsiteY3" fmla="*/ 2761782 h 2761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6402" h="2761782">
                <a:moveTo>
                  <a:pt x="0" y="0"/>
                </a:moveTo>
                <a:lnTo>
                  <a:pt x="10986402" y="0"/>
                </a:lnTo>
                <a:lnTo>
                  <a:pt x="10295957" y="2761782"/>
                </a:lnTo>
                <a:lnTo>
                  <a:pt x="0" y="2761782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任意多边形: 形状 15"/>
          <p:cNvSpPr/>
          <p:nvPr/>
        </p:nvSpPr>
        <p:spPr>
          <a:xfrm>
            <a:off x="10464800" y="1698112"/>
            <a:ext cx="1727200" cy="3429802"/>
          </a:xfrm>
          <a:custGeom>
            <a:avLst/>
            <a:gdLst>
              <a:gd name="connsiteX0" fmla="*/ 690446 w 1727200"/>
              <a:gd name="connsiteY0" fmla="*/ 0 h 2761782"/>
              <a:gd name="connsiteX1" fmla="*/ 1727200 w 1727200"/>
              <a:gd name="connsiteY1" fmla="*/ 0 h 2761782"/>
              <a:gd name="connsiteX2" fmla="*/ 1727200 w 1727200"/>
              <a:gd name="connsiteY2" fmla="*/ 2761782 h 2761782"/>
              <a:gd name="connsiteX3" fmla="*/ 0 w 1727200"/>
              <a:gd name="connsiteY3" fmla="*/ 2761782 h 2761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7200" h="2761782">
                <a:moveTo>
                  <a:pt x="690446" y="0"/>
                </a:moveTo>
                <a:lnTo>
                  <a:pt x="1727200" y="0"/>
                </a:lnTo>
                <a:lnTo>
                  <a:pt x="1727200" y="2761782"/>
                </a:lnTo>
                <a:lnTo>
                  <a:pt x="0" y="2761782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文本框 6"/>
          <p:cNvSpPr txBox="1"/>
          <p:nvPr/>
        </p:nvSpPr>
        <p:spPr>
          <a:xfrm>
            <a:off x="363326" y="364368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APP 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操作方法</a:t>
            </a:r>
            <a:endParaRPr lang="zh-CN" altLang="en-US" sz="4400" b="1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KSO_GN1"/>
          <p:cNvSpPr txBox="1">
            <a:spLocks noChangeArrowheads="1"/>
          </p:cNvSpPr>
          <p:nvPr/>
        </p:nvSpPr>
        <p:spPr bwMode="auto">
          <a:xfrm>
            <a:off x="5658078" y="2607851"/>
            <a:ext cx="3159634" cy="692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Arial" panose="020B0604020202020204" pitchFamily="34" charset="0"/>
              </a:rPr>
              <a:t>知到 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Arial" panose="020B0604020202020204" pitchFamily="34" charset="0"/>
              </a:rPr>
              <a:t>APP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36721" y="1771757"/>
            <a:ext cx="2809098" cy="3356158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15" name="文本框 1"/>
          <p:cNvSpPr txBox="1"/>
          <p:nvPr/>
        </p:nvSpPr>
        <p:spPr>
          <a:xfrm>
            <a:off x="5974662" y="3471148"/>
            <a:ext cx="28428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chemeClr val="bg1"/>
                </a:solidFill>
                <a:latin typeface="仿宋" panose="02010609060101010101" charset="-122"/>
                <a:ea typeface="仿宋" panose="02010609060101010101" charset="-122"/>
              </a:rPr>
              <a:t>用手机随时学习</a:t>
            </a:r>
            <a:endParaRPr lang="zh-CN" altLang="en-US" sz="2800">
              <a:solidFill>
                <a:schemeClr val="bg1"/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APP 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操作方法</a:t>
            </a:r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学习</a:t>
            </a:r>
            <a:endParaRPr lang="zh-CN" altLang="en-US" sz="4400" b="1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/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8"/>
          <a:stretch>
            <a:fillRect/>
          </a:stretch>
        </p:blipFill>
        <p:spPr>
          <a:xfrm>
            <a:off x="2072005" y="1685194"/>
            <a:ext cx="2364871" cy="4274916"/>
          </a:xfrm>
          <a:prstGeom prst="rect">
            <a:avLst/>
          </a:prstGeom>
          <a:noFill/>
          <a:ln w="12700" cmpd="sng">
            <a:solidFill>
              <a:schemeClr val="accent6">
                <a:lumMod val="20000"/>
                <a:lumOff val="8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4642485" y="1817370"/>
            <a:ext cx="6364605" cy="3928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266700">
              <a:lnSpc>
                <a:spcPct val="150000"/>
              </a:lnSpc>
            </a:pP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【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已上交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】</a:t>
            </a:r>
            <a:r>
              <a:rPr lang="zh-CN" altLang="en-US" sz="1600" b="1" dirty="0">
                <a:solidFill>
                  <a:srgbClr val="27A98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部分</a:t>
            </a:r>
            <a:endParaRPr lang="en-US" altLang="zh-CN" sz="1600" dirty="0">
              <a:solidFill>
                <a:srgbClr val="27A98C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  <a:p>
            <a:pPr indent="266700">
              <a:lnSpc>
                <a:spcPct val="150000"/>
              </a:lnSpc>
              <a:spcBef>
                <a:spcPts val="1000"/>
              </a:spcBef>
              <a:defRPr/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点击</a:t>
            </a:r>
            <a:r>
              <a:rPr lang="zh-CN" altLang="zh-CN" sz="1600" dirty="0">
                <a:solidFill>
                  <a:srgbClr val="27A98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【已上交】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列表，即可查看已提交的章测试或考试相应分数。</a:t>
            </a:r>
            <a:endParaRPr lang="en-US" altLang="zh-CN" sz="1600" dirty="0">
              <a:solidFill>
                <a:srgbClr val="5A514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266700">
              <a:lnSpc>
                <a:spcPct val="150000"/>
              </a:lnSpc>
              <a:spcBef>
                <a:spcPts val="1000"/>
              </a:spcBef>
              <a:defRPr/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章测试在学生完成后立即显示分数；（除有主观题需批阅外）</a:t>
            </a:r>
            <a:endParaRPr lang="en-US" altLang="zh-CN" sz="1600" dirty="0">
              <a:solidFill>
                <a:srgbClr val="5A514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266700">
              <a:lnSpc>
                <a:spcPct val="150000"/>
              </a:lnSpc>
              <a:spcBef>
                <a:spcPts val="1000"/>
              </a:spcBef>
              <a:defRPr/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在学习周期内，若对章测试分数不满意，可申请重做。每章的重做机会各有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zh-CN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次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，以最后一次做题的分数为准。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章测试允许查看自己答题对错情况。</a:t>
            </a:r>
            <a:endParaRPr lang="zh-CN" altLang="zh-CN" sz="1600" dirty="0">
              <a:solidFill>
                <a:srgbClr val="5A514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266700">
              <a:lnSpc>
                <a:spcPct val="150000"/>
              </a:lnSpc>
              <a:spcBef>
                <a:spcPts val="1000"/>
              </a:spcBef>
              <a:defRPr/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、考试：原则上平台只有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一次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考试机会，不予申请重做。请务必做好充分准备后再开始考试。</a:t>
            </a:r>
            <a:endParaRPr lang="zh-CN" altLang="en-US" sz="1600" dirty="0">
              <a:solidFill>
                <a:srgbClr val="5A514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WEB 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操作方法</a:t>
            </a:r>
            <a:endParaRPr lang="zh-CN" altLang="en-US" sz="4400" b="1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663416" y="1925828"/>
            <a:ext cx="5493848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登录网址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www.zhihuishu.com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，进行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注册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选课。建议使用谷歌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火狐浏览器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;</a:t>
            </a:r>
            <a:endParaRPr lang="en-US" altLang="zh-CN" sz="2000" dirty="0">
              <a:solidFill>
                <a:srgbClr val="5A514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4239" y="2926656"/>
            <a:ext cx="6152335" cy="269805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486650" y="1475740"/>
            <a:ext cx="2566035" cy="442912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220" y="229870"/>
            <a:ext cx="78003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WEB 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操作方法</a:t>
            </a:r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注册认证</a:t>
            </a:r>
            <a:endParaRPr lang="zh-CN" altLang="en-US" sz="4400" b="1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44037" y="1297792"/>
            <a:ext cx="8653140" cy="49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登录智慧树网站，在首页右上角                 按提示要求进行注册认证；</a:t>
            </a:r>
            <a:endParaRPr lang="en-US" altLang="zh-CN" sz="2000" dirty="0">
              <a:solidFill>
                <a:srgbClr val="5A514A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404" y="1297958"/>
            <a:ext cx="1272650" cy="76206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1665" y="2089785"/>
            <a:ext cx="4623435" cy="39560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5100" y="1789430"/>
            <a:ext cx="3855720" cy="425767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01040" y="1789430"/>
            <a:ext cx="2460625" cy="424688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4678" y="1173769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220" y="229870"/>
            <a:ext cx="78003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WEB 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操作方法</a:t>
            </a:r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选课</a:t>
            </a:r>
            <a:endParaRPr lang="zh-CN" altLang="en-US" sz="4400" b="1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43865" y="1297940"/>
            <a:ext cx="11196955" cy="891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fontAlgn="auto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注册认证成功后，选择右上角的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【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我的学堂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，在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【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共享课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栏位选择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【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选课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】</a:t>
            </a:r>
            <a:r>
              <a:rPr lang="zh-CN" altLang="en-US" sz="2000" dirty="0">
                <a:solidFill>
                  <a:srgbClr val="27A98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进入选课界面后选择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【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跨校共享课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。</a:t>
            </a:r>
            <a:endParaRPr lang="zh-CN" sz="2000" dirty="0">
              <a:solidFill>
                <a:srgbClr val="5A514A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081655" y="1854835"/>
            <a:ext cx="7740650" cy="23304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985" y="4445635"/>
            <a:ext cx="10871835" cy="19659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4678" y="1173769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220" y="229870"/>
            <a:ext cx="78003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WEB 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操作方法</a:t>
            </a:r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选课</a:t>
            </a:r>
            <a:endParaRPr lang="zh-CN" altLang="en-US" sz="4400" b="1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29285" y="1560830"/>
            <a:ext cx="10518140" cy="49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fontAlgn="auto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zh-CN" sz="20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在本校选课页面中可查看本校共引进多少门课程、选课及退课起止时间，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按需求选课即可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;</a:t>
            </a:r>
            <a:endParaRPr lang="zh-CN" sz="2000" dirty="0">
              <a:solidFill>
                <a:srgbClr val="5A514A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2725" y="2291715"/>
            <a:ext cx="6233160" cy="35483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3035" y="2052320"/>
            <a:ext cx="5234940" cy="393573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4678" y="1173769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220" y="229870"/>
            <a:ext cx="78003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WEB 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操作方法</a:t>
            </a:r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选课</a:t>
            </a:r>
            <a:endParaRPr lang="zh-CN" altLang="en-US" sz="4400" b="1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132205" y="1454785"/>
            <a:ext cx="8482330" cy="49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fontAlgn="auto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选择好课程后，进行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【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提交】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，点击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【确认】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按钮完成选课；</a:t>
            </a:r>
            <a:endParaRPr lang="zh-CN" sz="2000" dirty="0">
              <a:solidFill>
                <a:srgbClr val="5A514A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1206500" y="2107565"/>
            <a:ext cx="4799330" cy="346583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6068695" y="2108200"/>
            <a:ext cx="5342255" cy="346519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89603" y="1173769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89585" y="229870"/>
            <a:ext cx="78003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WEB 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操作方法</a:t>
            </a:r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退课</a:t>
            </a:r>
            <a:endParaRPr lang="zh-CN" altLang="en-US" sz="4400" b="1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616075" y="5236210"/>
            <a:ext cx="6184900" cy="218059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spcAft>
                <a:spcPts val="0"/>
              </a:spcAft>
            </a:pPr>
            <a:r>
              <a:rPr lang="zh-CN" altLang="zh-CN" sz="20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请在学校规定的退课时间段内登录智慧树官网（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  <a:hlinkClick r:id="rId1"/>
              </a:rPr>
              <a:t>www.zhihuishu.com</a:t>
            </a:r>
            <a:r>
              <a:rPr lang="zh-CN" altLang="zh-CN" sz="20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），进入学生端</a:t>
            </a:r>
            <a:r>
              <a:rPr lang="zh-CN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【我的学堂】</a:t>
            </a:r>
            <a:r>
              <a:rPr lang="zh-CN" altLang="zh-CN" sz="20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后，点击</a:t>
            </a:r>
            <a:r>
              <a:rPr lang="zh-CN" altLang="zh-CN" sz="2000" b="1" dirty="0">
                <a:solidFill>
                  <a:srgbClr val="27A98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【课程退课】</a:t>
            </a:r>
            <a:r>
              <a:rPr lang="zh-CN" altLang="zh-CN" sz="20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按钮进行操作退课即可；</a:t>
            </a:r>
            <a:endParaRPr lang="zh-CN" sz="2000" dirty="0">
              <a:solidFill>
                <a:srgbClr val="5A514A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9060" y="4837430"/>
            <a:ext cx="398462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注意：知到</a:t>
            </a:r>
            <a:r>
              <a:rPr lang="en-US" altLang="zh-CN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APP</a:t>
            </a:r>
            <a:r>
              <a:rPr lang="zh-CN" altLang="en-US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不支持退课操作</a:t>
            </a:r>
            <a:r>
              <a:rPr lang="zh-CN" altLang="en-US" b="1">
                <a:solidFill>
                  <a:srgbClr val="FF0000"/>
                </a:solidFill>
              </a:rPr>
              <a:t>。</a:t>
            </a:r>
            <a:endParaRPr lang="zh-CN" altLang="en-US" b="1">
              <a:solidFill>
                <a:srgbClr val="FF00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585" y="1173480"/>
            <a:ext cx="6785610" cy="34886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0975" y="1293495"/>
            <a:ext cx="3657600" cy="4591050"/>
          </a:xfrm>
          <a:prstGeom prst="rect">
            <a:avLst/>
          </a:prstGeom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4043" y="1163609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WEB 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操作方法</a:t>
            </a:r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学习</a:t>
            </a:r>
            <a:endParaRPr lang="zh-CN" altLang="en-US" sz="4400" b="1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620125" y="2293620"/>
            <a:ext cx="2952115" cy="2553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智慧树官网</a:t>
            </a:r>
            <a:r>
              <a:rPr lang="zh-CN" altLang="zh-CN" sz="20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  <a:hlinkClick r:id="rId1"/>
              </a:rPr>
              <a:t>www.zhihuishu.com</a:t>
            </a:r>
            <a:r>
              <a:rPr lang="zh-CN" altLang="zh-CN" sz="20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登录后，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【我的学堂】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里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【共享学分课】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中，在</a:t>
            </a:r>
            <a:r>
              <a:rPr lang="zh-CN" altLang="zh-CN" sz="2000" b="1" dirty="0">
                <a:solidFill>
                  <a:srgbClr val="27A98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【进行中】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即可看到已选好的课程，点击课程图片或课程名称开始学习。</a:t>
            </a:r>
            <a:endParaRPr lang="en-US" altLang="zh-CN" sz="2000" dirty="0">
              <a:solidFill>
                <a:srgbClr val="5A514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14705" y="1454785"/>
            <a:ext cx="7702550" cy="470598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WEB 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操作方法</a:t>
            </a:r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学习</a:t>
            </a:r>
            <a:endParaRPr lang="zh-CN" altLang="en-US" sz="4400" b="1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789763" y="2994458"/>
            <a:ext cx="2826693" cy="1322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课程卡片中的见面课、作业考试、成绩分析等功能，操作与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APP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端类似，在此不再赘述。</a:t>
            </a:r>
            <a:endParaRPr lang="en-US" altLang="zh-CN" sz="2000" dirty="0">
              <a:solidFill>
                <a:srgbClr val="5A514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44525" y="1991995"/>
            <a:ext cx="8145145" cy="357949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1"/>
          <p:cNvSpPr>
            <a:spLocks noGrp="1"/>
          </p:cNvSpPr>
          <p:nvPr/>
        </p:nvSpPr>
        <p:spPr>
          <a:xfrm>
            <a:off x="685165" y="119380"/>
            <a:ext cx="10530840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kern="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Arial" panose="020B0604020202020204"/>
              </a:rPr>
              <a:t>AI助学</a:t>
            </a:r>
            <a:endParaRPr lang="en-US" altLang="zh-CN" b="1" kern="0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/>
              <a:sym typeface="Arial" panose="020B0604020202020204"/>
            </a:endParaRPr>
          </a:p>
        </p:txBody>
      </p:sp>
      <p:pic>
        <p:nvPicPr>
          <p:cNvPr id="5" name="内容占位符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" y="1721485"/>
            <a:ext cx="5772150" cy="435165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631565" y="551815"/>
            <a:ext cx="77946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AI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问答</a:t>
            </a:r>
            <a:r>
              <a:rPr lang="zh-CN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</a:t>
            </a: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初始问题</a:t>
            </a: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——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贴心的智能追问</a:t>
            </a: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——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回答得不好？重答！</a:t>
            </a: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——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对回答进行评价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5320" y="1598930"/>
            <a:ext cx="4752975" cy="482917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220" y="229870"/>
            <a:ext cx="752919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APP 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操作方法</a:t>
            </a:r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新生选课</a:t>
            </a:r>
            <a:endParaRPr lang="zh-CN" altLang="en-US" sz="4400" b="1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396365" y="1378585"/>
            <a:ext cx="9512935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zh-CN" altLang="en-US" sz="2400" dirty="0">
                <a:solidFill>
                  <a:srgbClr val="27A98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新生</a:t>
            </a:r>
            <a:r>
              <a:rPr lang="en-US" altLang="zh-CN" sz="2400" dirty="0">
                <a:solidFill>
                  <a:srgbClr val="27A98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—</a:t>
            </a:r>
            <a:r>
              <a:rPr lang="zh-CN" altLang="en-US" sz="2400" dirty="0">
                <a:solidFill>
                  <a:srgbClr val="27A98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之前未登录过的同学</a:t>
            </a:r>
            <a:endParaRPr lang="en-US" altLang="zh-CN" sz="2400" dirty="0">
              <a:solidFill>
                <a:srgbClr val="27A98C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spcAft>
                <a:spcPts val="0"/>
              </a:spcAft>
            </a:pPr>
            <a:r>
              <a:rPr lang="zh-CN" altLang="zh-CN" sz="20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打开知到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APP</a:t>
            </a:r>
            <a:r>
              <a:rPr lang="zh-CN" altLang="zh-CN" sz="20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，选择</a:t>
            </a:r>
            <a:r>
              <a:rPr lang="zh-CN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【立即注册】</a:t>
            </a:r>
            <a:r>
              <a:rPr lang="zh-CN" altLang="zh-CN" sz="20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。输入手机号、验证码及学生自行设置的密码完成注册后，点击</a:t>
            </a:r>
            <a:r>
              <a:rPr lang="zh-CN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【下一步】</a:t>
            </a:r>
            <a:r>
              <a:rPr lang="zh-CN" altLang="zh-CN" sz="20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立即进行信息认证。</a:t>
            </a:r>
            <a:endParaRPr lang="zh-CN" altLang="zh-CN" sz="2000" dirty="0">
              <a:solidFill>
                <a:srgbClr val="5A514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846320" y="2423160"/>
            <a:ext cx="2253615" cy="397637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099935" y="2423160"/>
            <a:ext cx="2161540" cy="397637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261475" y="2423160"/>
            <a:ext cx="2200275" cy="389763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9155" y="2454910"/>
            <a:ext cx="2074545" cy="41789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3700" y="2454275"/>
            <a:ext cx="1912620" cy="394525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838200" y="239395"/>
            <a:ext cx="10515600" cy="1325563"/>
          </a:xfrm>
        </p:spPr>
        <p:txBody>
          <a:bodyPr/>
          <a:p>
            <a:r>
              <a:rPr lang="en-US" altLang="zh-CN" b="1" kern="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Arial" panose="020B0604020202020204"/>
              </a:rPr>
              <a:t>AI助学</a:t>
            </a:r>
            <a:endParaRPr lang="en-US" altLang="zh-CN" b="1" kern="0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14375" y="167259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贴心的</a:t>
            </a: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AI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陪练</a:t>
            </a:r>
            <a:r>
              <a:rPr lang="zh-CN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</a:t>
            </a:r>
            <a:endParaRPr lang="zh-CN" altLang="zh-CN" sz="2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0" y="0"/>
            <a:ext cx="6691630" cy="44729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75" y="2869565"/>
            <a:ext cx="8296275" cy="33909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838200" y="239395"/>
            <a:ext cx="10515600" cy="1325563"/>
          </a:xfrm>
        </p:spPr>
        <p:txBody>
          <a:bodyPr/>
          <a:p>
            <a:r>
              <a:rPr lang="en-US" altLang="zh-CN" b="1" kern="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Arial" panose="020B0604020202020204"/>
              </a:rPr>
              <a:t>AI助学</a:t>
            </a:r>
            <a:endParaRPr lang="en-US" altLang="zh-CN" b="1" kern="0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63265" y="672465"/>
            <a:ext cx="69818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AI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作业辅导</a:t>
            </a:r>
            <a:r>
              <a:rPr lang="zh-CN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入口：学生端</a:t>
            </a: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作业考试</a:t>
            </a: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已上交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6150" y="1334770"/>
            <a:ext cx="10408285" cy="538353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838200" y="239395"/>
            <a:ext cx="10515600" cy="1325563"/>
          </a:xfrm>
        </p:spPr>
        <p:txBody>
          <a:bodyPr/>
          <a:p>
            <a:r>
              <a:rPr lang="en-US" altLang="zh-CN" b="1" kern="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Arial" panose="020B0604020202020204"/>
              </a:rPr>
              <a:t>AI助学</a:t>
            </a:r>
            <a:endParaRPr lang="en-US" altLang="zh-CN" b="1" kern="0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892550" y="795020"/>
            <a:ext cx="698182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AI</a:t>
            </a:r>
            <a:r>
              <a:rPr 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督促：</a:t>
            </a:r>
            <a:r>
              <a:rPr lang="en-US" altLang="zh-CN" sz="2400" dirty="0">
                <a:solidFill>
                  <a:srgbClr val="09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AI</a:t>
            </a:r>
            <a:r>
              <a:rPr lang="zh-CN" altLang="en-US" sz="2400" dirty="0">
                <a:solidFill>
                  <a:srgbClr val="09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会根据学习进度、课堂出勤、作业提交和考试时间等方面，自动进行提醒和督促，同学们再也不怕错过重要</a:t>
            </a:r>
            <a:r>
              <a:rPr lang="en-US" altLang="zh-CN" sz="2400" dirty="0">
                <a:solidFill>
                  <a:srgbClr val="09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deadline</a:t>
            </a:r>
            <a:r>
              <a:rPr lang="zh-CN" altLang="en-US" sz="2400" dirty="0">
                <a:solidFill>
                  <a:srgbClr val="09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啦！</a:t>
            </a:r>
            <a:endParaRPr lang="zh-CN" altLang="en-US" sz="2400" dirty="0">
              <a:solidFill>
                <a:srgbClr val="09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sz="2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7" name="图片 -2147482597" descr="abfe84bfecb55f6b6749db9255c9e33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28383" y="2363262"/>
            <a:ext cx="5832648" cy="40505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38491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1">
                  <a:lumMod val="50000"/>
                </a:schemeClr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53260" y="307736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最后总结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586740" y="1384935"/>
            <a:ext cx="11278235" cy="54730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学习前的第一件事，请查看电脑端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【成绩分析】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/APP端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【成绩】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模块中的内容及规则。</a:t>
            </a:r>
            <a:endParaRPr lang="zh-CN" altLang="en-US" dirty="0">
              <a:solidFill>
                <a:srgbClr val="5A514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单日视频教程学习时长少于25分钟的不记规律学习天数（建议学习时长25-30分钟为宜）；学习时长仅为观看教程视频产生的时长，不包括观看见面课及完成章测试的时长；学习时长及规律天数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次日上午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更新；</a:t>
            </a:r>
            <a:endParaRPr lang="zh-CN" altLang="en-US" dirty="0">
              <a:solidFill>
                <a:srgbClr val="5A514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重要，重要，重要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如需详细了解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问答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互动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的攻略建议，请前往知到APP或官网学习课程栏目中，点击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【问答】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【课程问答小助手】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下方文字处了解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；</a:t>
            </a:r>
            <a:endParaRPr lang="zh-CN" altLang="en-US" dirty="0">
              <a:solidFill>
                <a:srgbClr val="5A514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期末考试一旦开始，暨在线学习结束，观看视频、见面课回放、完成章测试作业、问答均不再计分；试卷一旦打开，就开始倒计时，时间一到系统会自动提交，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考试机会只有一次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，务必在做好充分准备后再进行考试，不要抱着试一下的心态去点开试卷，以免造成考试被动提交的情况。中途因故无法考试的，只要仍在考试时限内，可以再次进入考试作答。</a:t>
            </a:r>
            <a:endParaRPr lang="zh-CN" altLang="en-US" dirty="0">
              <a:solidFill>
                <a:srgbClr val="5A514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5、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总成绩发布后，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若学生总成绩小于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60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分，且学校设置为允许补考的前提下，系统会自动发布补考试卷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，点击学习页面目录上方的【作业考试】可查看补考试卷。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补考只看补考试卷的成绩，不再综合平时成绩、章测试、见面课部分的占比成绩。补考成绩大于等于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60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分（百分制）时，平台最终成绩取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60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分；补考成绩小于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60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分（百分制）时，平台最终成绩取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次成绩的高分。</a:t>
            </a:r>
            <a:endParaRPr lang="zh-CN" altLang="en-US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4284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53260" y="352549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问题解决 方便快捷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11"/>
          <p:cNvSpPr txBox="1"/>
          <p:nvPr>
            <p:custDataLst>
              <p:tags r:id="rId1"/>
            </p:custDataLst>
          </p:nvPr>
        </p:nvSpPr>
        <p:spPr>
          <a:xfrm>
            <a:off x="580390" y="1671955"/>
            <a:ext cx="5798185" cy="10795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charset="0"/>
              <a:buChar char=""/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有任何疑问可咨询智慧树平台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在线客服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（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Web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端和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APP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端均可）。平台使用操作说明请点击图中所示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帮助中心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服务中心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。查看学生/教师操作说明。</a:t>
            </a:r>
            <a:b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</a:br>
            <a:b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</a:b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405" y="3954780"/>
            <a:ext cx="1780540" cy="1780540"/>
          </a:xfrm>
          <a:prstGeom prst="rect">
            <a:avLst/>
          </a:prstGeom>
        </p:spPr>
      </p:pic>
      <p:sp>
        <p:nvSpPr>
          <p:cNvPr id="15" name="文本框 14"/>
          <p:cNvSpPr txBox="1"/>
          <p:nvPr>
            <p:custDataLst>
              <p:tags r:id="rId4"/>
            </p:custDataLst>
          </p:nvPr>
        </p:nvSpPr>
        <p:spPr>
          <a:xfrm>
            <a:off x="7380966" y="1603892"/>
            <a:ext cx="2629265" cy="2249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charset="0"/>
              <a:buChar char=""/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更可打开微信小程序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“智慧树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教学帮”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，使用学习自助查询，常见问题自己即可快速解决；也可通过微信客服咨询。</a:t>
            </a:r>
            <a:endParaRPr lang="zh-CN" altLang="en-US" dirty="0"/>
          </a:p>
        </p:txBody>
      </p:sp>
      <p:pic>
        <p:nvPicPr>
          <p:cNvPr id="17" name="图片 1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925685" y="1818640"/>
            <a:ext cx="2218055" cy="401891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cxnSp>
        <p:nvCxnSpPr>
          <p:cNvPr id="19" name="Straight Connector 54"/>
          <p:cNvCxnSpPr/>
          <p:nvPr>
            <p:custDataLst>
              <p:tags r:id="rId7"/>
            </p:custDataLst>
          </p:nvPr>
        </p:nvCxnSpPr>
        <p:spPr>
          <a:xfrm flipV="1">
            <a:off x="7304714" y="1745463"/>
            <a:ext cx="0" cy="4331123"/>
          </a:xfrm>
          <a:prstGeom prst="line">
            <a:avLst/>
          </a:prstGeom>
          <a:ln w="276225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36525" y="2994660"/>
            <a:ext cx="2748280" cy="225044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36525" y="5246370"/>
            <a:ext cx="2748280" cy="5143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97225" y="2891155"/>
            <a:ext cx="1953895" cy="33464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51120" y="2891155"/>
            <a:ext cx="1812925" cy="3346450"/>
          </a:xfrm>
          <a:prstGeom prst="rect">
            <a:avLst/>
          </a:prstGeom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1223" y="4265462"/>
            <a:ext cx="9952909" cy="3430514"/>
          </a:xfrm>
          <a:prstGeom prst="rect">
            <a:avLst/>
          </a:prstGeom>
        </p:spPr>
      </p:pic>
      <p:sp>
        <p:nvSpPr>
          <p:cNvPr id="5" name="文本框 5"/>
          <p:cNvSpPr txBox="1"/>
          <p:nvPr/>
        </p:nvSpPr>
        <p:spPr>
          <a:xfrm>
            <a:off x="2505048" y="2157503"/>
            <a:ext cx="6908800" cy="1445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4000" b="1" dirty="0">
                <a:solidFill>
                  <a:schemeClr val="accent1">
                    <a:lumMod val="50000"/>
                  </a:schemeClr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charset="-122"/>
              </a:rPr>
              <a:t>教</a:t>
            </a:r>
            <a:r>
              <a:rPr lang="en-US" altLang="zh-CN" sz="4000" b="1" dirty="0">
                <a:solidFill>
                  <a:schemeClr val="accent1">
                    <a:lumMod val="50000"/>
                  </a:schemeClr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charset="-122"/>
              </a:rPr>
              <a:t> </a:t>
            </a:r>
            <a:r>
              <a:rPr lang="zh-CN" altLang="en-US" sz="4000" b="1" dirty="0">
                <a:solidFill>
                  <a:schemeClr val="accent1">
                    <a:lumMod val="50000"/>
                  </a:schemeClr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charset="-122"/>
              </a:rPr>
              <a:t>学</a:t>
            </a:r>
            <a:r>
              <a:rPr lang="en-US" altLang="zh-CN" sz="4000" b="1" dirty="0">
                <a:solidFill>
                  <a:schemeClr val="accent1">
                    <a:lumMod val="50000"/>
                  </a:schemeClr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charset="-122"/>
              </a:rPr>
              <a:t> </a:t>
            </a:r>
            <a:r>
              <a:rPr lang="zh-CN" altLang="en-US" sz="4000" b="1" dirty="0">
                <a:solidFill>
                  <a:schemeClr val="accent1">
                    <a:lumMod val="50000"/>
                  </a:schemeClr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charset="-122"/>
              </a:rPr>
              <a:t>运</a:t>
            </a:r>
            <a:r>
              <a:rPr lang="en-US" altLang="zh-CN" sz="4000" b="1" dirty="0">
                <a:solidFill>
                  <a:schemeClr val="accent1">
                    <a:lumMod val="50000"/>
                  </a:schemeClr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charset="-122"/>
              </a:rPr>
              <a:t> </a:t>
            </a:r>
            <a:r>
              <a:rPr lang="zh-CN" altLang="en-US" sz="4000" b="1" dirty="0">
                <a:solidFill>
                  <a:schemeClr val="accent1">
                    <a:lumMod val="50000"/>
                  </a:schemeClr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charset="-122"/>
              </a:rPr>
              <a:t>行</a:t>
            </a:r>
            <a:r>
              <a:rPr lang="en-US" altLang="zh-CN" sz="4000" b="1" dirty="0">
                <a:solidFill>
                  <a:schemeClr val="accent1">
                    <a:lumMod val="50000"/>
                  </a:schemeClr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charset="-122"/>
              </a:rPr>
              <a:t> </a:t>
            </a:r>
            <a:r>
              <a:rPr lang="zh-CN" altLang="en-US" sz="4000" b="1" dirty="0">
                <a:solidFill>
                  <a:schemeClr val="accent1">
                    <a:lumMod val="50000"/>
                  </a:schemeClr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charset="-122"/>
              </a:rPr>
              <a:t>·</a:t>
            </a:r>
            <a:r>
              <a:rPr lang="en-US" altLang="zh-CN" sz="4000" b="1" dirty="0">
                <a:solidFill>
                  <a:schemeClr val="accent1">
                    <a:lumMod val="50000"/>
                  </a:schemeClr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charset="-122"/>
              </a:rPr>
              <a:t> </a:t>
            </a:r>
            <a:r>
              <a:rPr lang="zh-CN" altLang="en-US" sz="4000" b="1" dirty="0">
                <a:solidFill>
                  <a:schemeClr val="accent1">
                    <a:lumMod val="50000"/>
                  </a:schemeClr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charset="-122"/>
              </a:rPr>
              <a:t>服</a:t>
            </a:r>
            <a:r>
              <a:rPr lang="en-US" altLang="zh-CN" sz="4000" b="1" dirty="0">
                <a:solidFill>
                  <a:schemeClr val="accent1">
                    <a:lumMod val="50000"/>
                  </a:schemeClr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charset="-122"/>
              </a:rPr>
              <a:t> </a:t>
            </a:r>
            <a:r>
              <a:rPr lang="zh-CN" altLang="en-US" sz="4000" b="1" dirty="0">
                <a:solidFill>
                  <a:schemeClr val="accent1">
                    <a:lumMod val="50000"/>
                  </a:schemeClr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charset="-122"/>
              </a:rPr>
              <a:t>务</a:t>
            </a:r>
            <a:r>
              <a:rPr lang="en-US" altLang="zh-CN" sz="4000" b="1" dirty="0">
                <a:solidFill>
                  <a:schemeClr val="accent1">
                    <a:lumMod val="50000"/>
                  </a:schemeClr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charset="-122"/>
              </a:rPr>
              <a:t> </a:t>
            </a:r>
            <a:r>
              <a:rPr lang="zh-CN" altLang="en-US" sz="4000" b="1" dirty="0">
                <a:solidFill>
                  <a:schemeClr val="accent1">
                    <a:lumMod val="50000"/>
                  </a:schemeClr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charset="-122"/>
              </a:rPr>
              <a:t>担</a:t>
            </a:r>
            <a:r>
              <a:rPr lang="en-US" altLang="zh-CN" sz="4000" b="1" dirty="0">
                <a:solidFill>
                  <a:schemeClr val="accent1">
                    <a:lumMod val="50000"/>
                  </a:schemeClr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charset="-122"/>
              </a:rPr>
              <a:t> </a:t>
            </a:r>
            <a:r>
              <a:rPr lang="zh-CN" altLang="en-US" sz="4000" b="1" dirty="0">
                <a:solidFill>
                  <a:schemeClr val="accent1">
                    <a:lumMod val="50000"/>
                  </a:schemeClr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charset="-122"/>
              </a:rPr>
              <a:t>当</a:t>
            </a:r>
            <a:endParaRPr lang="zh-CN" altLang="en-US" sz="4000" b="1" dirty="0">
              <a:solidFill>
                <a:schemeClr val="accent1">
                  <a:lumMod val="50000"/>
                </a:schemeClr>
              </a:solidFill>
              <a:latin typeface="思源黑体 CN Bold" pitchFamily="34" charset="-122"/>
              <a:ea typeface="思源黑体 CN Bold" pitchFamily="34" charset="-122"/>
              <a:cs typeface="微软雅黑" panose="020B0503020204020204" charset="-122"/>
            </a:endParaRPr>
          </a:p>
          <a:p>
            <a:pPr algn="ctr"/>
            <a:endParaRPr lang="zh-CN" altLang="en-US" sz="2400" dirty="0">
              <a:solidFill>
                <a:schemeClr val="accent1">
                  <a:lumMod val="50000"/>
                </a:schemeClr>
              </a:solidFill>
              <a:latin typeface="思源黑体 CN Bold" pitchFamily="34" charset="-122"/>
              <a:ea typeface="思源黑体 CN Bold" pitchFamily="34" charset="-122"/>
              <a:cs typeface="微软雅黑" panose="020B0503020204020204" charset="-122"/>
            </a:endParaRPr>
          </a:p>
          <a:p>
            <a:pPr algn="ctr"/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charset="-122"/>
              </a:rPr>
              <a:t>课程运行  直播保障  金牌服务  贴心陪伴</a:t>
            </a:r>
            <a:endParaRPr lang="zh-CN" altLang="en-US" sz="2400" dirty="0">
              <a:solidFill>
                <a:schemeClr val="accent1">
                  <a:lumMod val="50000"/>
                </a:schemeClr>
              </a:solidFill>
              <a:latin typeface="思源黑体 CN Bold" pitchFamily="34" charset="-122"/>
              <a:ea typeface="思源黑体 CN Bold" pitchFamily="34" charset="-122"/>
              <a:cs typeface="微软雅黑" panose="020B0503020204020204" charset="-122"/>
            </a:endParaRPr>
          </a:p>
        </p:txBody>
      </p:sp>
      <p:sp>
        <p:nvSpPr>
          <p:cNvPr id="7" name="任意多边形: 形状 10"/>
          <p:cNvSpPr/>
          <p:nvPr/>
        </p:nvSpPr>
        <p:spPr>
          <a:xfrm>
            <a:off x="1727627" y="1365741"/>
            <a:ext cx="8463642" cy="3059112"/>
          </a:xfrm>
          <a:custGeom>
            <a:avLst/>
            <a:gdLst>
              <a:gd name="connsiteX0" fmla="*/ 0 w 8463642"/>
              <a:gd name="connsiteY0" fmla="*/ 0 h 3059112"/>
              <a:gd name="connsiteX1" fmla="*/ 1343321 w 8463642"/>
              <a:gd name="connsiteY1" fmla="*/ 0 h 3059112"/>
              <a:gd name="connsiteX2" fmla="*/ 1343321 w 8463642"/>
              <a:gd name="connsiteY2" fmla="*/ 153782 h 3059112"/>
              <a:gd name="connsiteX3" fmla="*/ 153782 w 8463642"/>
              <a:gd name="connsiteY3" fmla="*/ 153782 h 3059112"/>
              <a:gd name="connsiteX4" fmla="*/ 153782 w 8463642"/>
              <a:gd name="connsiteY4" fmla="*/ 2905330 h 3059112"/>
              <a:gd name="connsiteX5" fmla="*/ 8309860 w 8463642"/>
              <a:gd name="connsiteY5" fmla="*/ 2905330 h 3059112"/>
              <a:gd name="connsiteX6" fmla="*/ 8309860 w 8463642"/>
              <a:gd name="connsiteY6" fmla="*/ 153782 h 3059112"/>
              <a:gd name="connsiteX7" fmla="*/ 4113705 w 8463642"/>
              <a:gd name="connsiteY7" fmla="*/ 153782 h 3059112"/>
              <a:gd name="connsiteX8" fmla="*/ 4113705 w 8463642"/>
              <a:gd name="connsiteY8" fmla="*/ 0 h 3059112"/>
              <a:gd name="connsiteX9" fmla="*/ 8463642 w 8463642"/>
              <a:gd name="connsiteY9" fmla="*/ 0 h 3059112"/>
              <a:gd name="connsiteX10" fmla="*/ 8463642 w 8463642"/>
              <a:gd name="connsiteY10" fmla="*/ 3059112 h 3059112"/>
              <a:gd name="connsiteX11" fmla="*/ 0 w 8463642"/>
              <a:gd name="connsiteY11" fmla="*/ 3059112 h 3059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463642" h="3059112">
                <a:moveTo>
                  <a:pt x="0" y="0"/>
                </a:moveTo>
                <a:lnTo>
                  <a:pt x="1343321" y="0"/>
                </a:lnTo>
                <a:lnTo>
                  <a:pt x="1343321" y="153782"/>
                </a:lnTo>
                <a:lnTo>
                  <a:pt x="153782" y="153782"/>
                </a:lnTo>
                <a:lnTo>
                  <a:pt x="153782" y="2905330"/>
                </a:lnTo>
                <a:lnTo>
                  <a:pt x="8309860" y="2905330"/>
                </a:lnTo>
                <a:lnTo>
                  <a:pt x="8309860" y="153782"/>
                </a:lnTo>
                <a:lnTo>
                  <a:pt x="4113705" y="153782"/>
                </a:lnTo>
                <a:lnTo>
                  <a:pt x="4113705" y="0"/>
                </a:lnTo>
                <a:lnTo>
                  <a:pt x="8463642" y="0"/>
                </a:lnTo>
                <a:lnTo>
                  <a:pt x="8463642" y="3059112"/>
                </a:lnTo>
                <a:lnTo>
                  <a:pt x="0" y="3059112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8" name="Picture 2" descr="D:\LOGO完整200-65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403" y="925549"/>
            <a:ext cx="2708002" cy="88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220" y="229870"/>
            <a:ext cx="74345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APP 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操作方法</a:t>
            </a:r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新生选课</a:t>
            </a:r>
            <a:endParaRPr lang="zh-CN" altLang="en-US" sz="4400" b="1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423670" y="1454785"/>
            <a:ext cx="9333865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zh-CN" altLang="en-US" sz="2400" dirty="0">
                <a:solidFill>
                  <a:srgbClr val="27A98C"/>
                </a:solidFill>
                <a:latin typeface="微软雅黑" panose="020B0503020204020204" charset="-122"/>
                <a:ea typeface="微软雅黑" panose="020B0503020204020204" charset="-122"/>
              </a:rPr>
              <a:t>新生</a:t>
            </a:r>
            <a:r>
              <a:rPr lang="en-US" altLang="zh-CN" sz="2400" dirty="0">
                <a:solidFill>
                  <a:srgbClr val="27A98C"/>
                </a:solidFill>
                <a:latin typeface="微软雅黑" panose="020B0503020204020204" charset="-122"/>
                <a:ea typeface="微软雅黑" panose="020B0503020204020204" charset="-122"/>
              </a:rPr>
              <a:t>—</a:t>
            </a:r>
            <a:r>
              <a:rPr lang="zh-CN" altLang="en-US" sz="2400" dirty="0">
                <a:solidFill>
                  <a:srgbClr val="27A98C"/>
                </a:solidFill>
                <a:latin typeface="微软雅黑" panose="020B0503020204020204" charset="-122"/>
                <a:ea typeface="微软雅黑" panose="020B0503020204020204" charset="-122"/>
              </a:rPr>
              <a:t>之前未登录过的同学</a:t>
            </a:r>
            <a:endParaRPr lang="en-US" altLang="zh-CN" sz="2400" dirty="0">
              <a:solidFill>
                <a:srgbClr val="27A98C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spcAft>
                <a:spcPts val="0"/>
              </a:spcAft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</a:rPr>
              <a:t>选择所属学校，填写院系、专业、学号、姓名及入学年份即可完成信息认证。温馨提示：请认真填写所有信息，如果信息不准确，将无法正常学习共享课。</a:t>
            </a:r>
            <a:endParaRPr lang="zh-CN" altLang="en-US" sz="2000" dirty="0">
              <a:solidFill>
                <a:srgbClr val="5A514A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 descr="APP在校学生身份验证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14235" y="2531110"/>
            <a:ext cx="1903730" cy="413893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9190" y="2633980"/>
            <a:ext cx="1816735" cy="379095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5980" y="2620010"/>
            <a:ext cx="2012950" cy="3794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220" y="229870"/>
            <a:ext cx="76250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APP 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操作方法</a:t>
            </a:r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新生选课</a:t>
            </a:r>
            <a:endParaRPr lang="zh-CN" altLang="en-US" sz="4400" b="1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012825" y="1370330"/>
            <a:ext cx="9397365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认证完成后会立即跳转选课页面进行选课。在本校选课页面中可查看本校共引进多少门课程、选课及退课起止时间。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选择好课程后，选择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【提交课程】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，显示确认课程界面，确认后即完成选课，选课完成即可进入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【学习】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界面开始学习。</a:t>
            </a:r>
            <a:endParaRPr lang="zh-CN" altLang="en-US" sz="2000" dirty="0">
              <a:solidFill>
                <a:srgbClr val="5A514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15025" y="3369310"/>
            <a:ext cx="361950" cy="1193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15025" y="3369310"/>
            <a:ext cx="361950" cy="11938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804410" y="2479675"/>
            <a:ext cx="2042160" cy="37020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873875" y="2479675"/>
            <a:ext cx="2009775" cy="37020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6825" y="2385060"/>
            <a:ext cx="2171700" cy="42386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30970" y="2385060"/>
            <a:ext cx="1983740" cy="391350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220" y="229870"/>
            <a:ext cx="78365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APP 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操作方法</a:t>
            </a:r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老生选课</a:t>
            </a:r>
            <a:endParaRPr lang="zh-CN" altLang="en-US" sz="4400" b="1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598805" y="1272540"/>
            <a:ext cx="10972800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zh-CN" altLang="en-US" sz="2400" dirty="0">
                <a:solidFill>
                  <a:srgbClr val="27A98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老生</a:t>
            </a:r>
            <a:r>
              <a:rPr lang="en-US" altLang="zh-CN" sz="2400" dirty="0">
                <a:solidFill>
                  <a:srgbClr val="27A98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</a:t>
            </a:r>
            <a:r>
              <a:rPr lang="zh-CN" altLang="en-US" sz="2400" dirty="0">
                <a:solidFill>
                  <a:srgbClr val="27A98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之前使用过智慧树的同学</a:t>
            </a:r>
            <a:endParaRPr lang="en-US" altLang="zh-CN" sz="2400" dirty="0">
              <a:solidFill>
                <a:srgbClr val="27A98C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zh-CN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打开知到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APP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，选择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学号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学校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原来设置的密码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</a:rPr>
              <a:t>或者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手机号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原来设置的密码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登录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。如果忘记了原来的密码，在未更换手机号的情况下，点击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【忘记密码】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,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通过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原来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绑定的手机号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重设密码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</a:rPr>
              <a:t>如不再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</a:rPr>
              <a:t>使用平台上原绑定的手机号码，已登录状态下头像进去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【个人资料】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页，点击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【手机】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信息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</a:rPr>
              <a:t>进行更换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</a:rPr>
              <a:t>手机号（前提是新手机号未曾注册过），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如不成功，可联系在线客服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转人工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处理。</a:t>
            </a:r>
            <a:endParaRPr lang="zh-CN" altLang="zh-CN" dirty="0">
              <a:solidFill>
                <a:srgbClr val="5A514A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 descr="APP手机号登录 - 忘记密码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635" y="2840990"/>
            <a:ext cx="1631315" cy="35452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0325" y="2840990"/>
            <a:ext cx="1673860" cy="3559175"/>
          </a:xfrm>
          <a:prstGeom prst="rect">
            <a:avLst/>
          </a:prstGeom>
        </p:spPr>
      </p:pic>
      <p:pic>
        <p:nvPicPr>
          <p:cNvPr id="8" name="图片 7" descr="APP个人资料页面 - 手机号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2300" y="2819400"/>
            <a:ext cx="1645285" cy="3566795"/>
          </a:xfrm>
          <a:prstGeom prst="rect">
            <a:avLst/>
          </a:prstGeom>
        </p:spPr>
      </p:pic>
      <p:pic>
        <p:nvPicPr>
          <p:cNvPr id="16" name="图片 15" descr="APP更换手机号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4295" y="2819400"/>
            <a:ext cx="1663065" cy="36048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220" y="229870"/>
            <a:ext cx="749871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APP 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操作方法</a:t>
            </a:r>
            <a:r>
              <a:rPr lang="en-US" altLang="zh-CN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老生选课</a:t>
            </a:r>
            <a:endParaRPr lang="zh-CN" altLang="en-US" sz="4400" b="1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821055" y="1454785"/>
            <a:ext cx="10072370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【个人资料】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页，点击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学校选课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入口，进入选课页面。在本校选课页面中可查看本校共引进多少门课程、选课及退课起止时间。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选择好课程后，选择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【提交课程】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，显示确认课程界面，确认后即完成选课，选课完成即可进入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【学习】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界面开始学习。</a:t>
            </a:r>
            <a:endParaRPr lang="zh-CN" altLang="en-US" sz="2000" dirty="0">
              <a:solidFill>
                <a:srgbClr val="5A514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15025" y="3369310"/>
            <a:ext cx="361950" cy="1193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15025" y="3369310"/>
            <a:ext cx="361950" cy="11938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836160" y="2698750"/>
            <a:ext cx="2042160" cy="37020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197725" y="2698750"/>
            <a:ext cx="2009775" cy="37020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425" y="2469515"/>
            <a:ext cx="2164715" cy="41008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6825" y="2385060"/>
            <a:ext cx="2171700" cy="42386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61170" y="2469515"/>
            <a:ext cx="1940560" cy="382905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修改认证信息</a:t>
            </a:r>
            <a:endParaRPr lang="zh-CN" altLang="en-US" sz="4400" b="1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矩形 15"/>
          <p:cNvSpPr/>
          <p:nvPr>
            <p:custDataLst>
              <p:tags r:id="rId1"/>
            </p:custDataLst>
          </p:nvPr>
        </p:nvSpPr>
        <p:spPr>
          <a:xfrm>
            <a:off x="1463426" y="1643260"/>
            <a:ext cx="9050517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若需要修改自己的认证信息，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已登录状态下头像进去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【个人资料】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页，点击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【修改认证信息】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项，即可进入修改页面。 </a:t>
            </a:r>
            <a:endParaRPr lang="zh-CN" altLang="en-US" dirty="0">
              <a:solidFill>
                <a:srgbClr val="5A514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850" y="2379345"/>
            <a:ext cx="1715770" cy="3648710"/>
          </a:xfrm>
          <a:prstGeom prst="rect">
            <a:avLst/>
          </a:prstGeom>
        </p:spPr>
      </p:pic>
      <p:pic>
        <p:nvPicPr>
          <p:cNvPr id="6" name="图片 5" descr="APP个人资料页面 - 修改认证信息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0570" y="2369185"/>
            <a:ext cx="1687195" cy="3659505"/>
          </a:xfrm>
          <a:prstGeom prst="rect">
            <a:avLst/>
          </a:prstGeom>
        </p:spPr>
      </p:pic>
      <p:pic>
        <p:nvPicPr>
          <p:cNvPr id="8" name="图片 7" descr="APP认证信息修改 - 身份验证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1465" y="2369185"/>
            <a:ext cx="1687830" cy="3660140"/>
          </a:xfrm>
          <a:prstGeom prst="rect">
            <a:avLst/>
          </a:prstGeom>
        </p:spPr>
      </p:pic>
      <p:pic>
        <p:nvPicPr>
          <p:cNvPr id="9" name="图片 8" descr="APP认证信息修改 - 信息修改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0805" y="2288540"/>
            <a:ext cx="1724660" cy="37407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学习通知</a:t>
            </a:r>
            <a:endParaRPr lang="zh-CN" altLang="en-US" sz="4400" b="1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8396605" y="3023870"/>
            <a:ext cx="279400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【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学习通知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中会有课程重要信息的推送，请各位同学一定要认真留意。</a:t>
            </a:r>
            <a:endParaRPr lang="zh-CN" altLang="en-US" dirty="0">
              <a:solidFill>
                <a:srgbClr val="5A514A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00000"/>
              </a:lnSpc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、APP端消息中心入口在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【对话】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模块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【平台通知】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栏目内；PC端【消息中心】在学堂和课程页面顶部的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【消息】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中。</a:t>
            </a:r>
            <a:endParaRPr lang="zh-CN" altLang="en-US" dirty="0">
              <a:solidFill>
                <a:srgbClr val="5A514A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177540" y="2863850"/>
            <a:ext cx="4792345" cy="205613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177540" y="1590675"/>
            <a:ext cx="4038600" cy="5270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178810" y="2117725"/>
            <a:ext cx="6283960" cy="74612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3760" y="1590675"/>
            <a:ext cx="2171700" cy="425767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COMMONDATA" val="eyJoZGlkIjoiNTQ5YTlhNTIzOGI0MDBjZmQxNzViMTZhODk2YWI3MmYifQ=="/>
  <p:tag name="KSO_WPP_MARK_KEY" val="0ee8bf58-e581-4ba7-a9d1-15e36fc09e7c"/>
  <p:tag name="commondata" val="eyJoZGlkIjoiZDY4ZWI1NWMwM2UzOWExMmM1NzNiOGQ4NjAxM2Q1YmQifQ==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4615</Words>
  <Application>WPS 演示</Application>
  <PresentationFormat>自定义</PresentationFormat>
  <Paragraphs>200</Paragraphs>
  <Slides>35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51" baseType="lpstr">
      <vt:lpstr>Arial</vt:lpstr>
      <vt:lpstr>宋体</vt:lpstr>
      <vt:lpstr>Wingdings</vt:lpstr>
      <vt:lpstr>Arial</vt:lpstr>
      <vt:lpstr>微软雅黑</vt:lpstr>
      <vt:lpstr>Arial Narrow</vt:lpstr>
      <vt:lpstr>印品黑体</vt:lpstr>
      <vt:lpstr>黑体</vt:lpstr>
      <vt:lpstr>仿宋</vt:lpstr>
      <vt:lpstr>Arial Unicode MS</vt:lpstr>
      <vt:lpstr>等线 Light</vt:lpstr>
      <vt:lpstr>等线</vt:lpstr>
      <vt:lpstr>Calibri</vt:lpstr>
      <vt:lpstr>Wingdings</vt:lpstr>
      <vt:lpstr>思源黑体 CN Bold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AI助学</vt:lpstr>
      <vt:lpstr>AI助学</vt:lpstr>
      <vt:lpstr>AI助学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ESF009</dc:creator>
  <cp:lastModifiedBy>钱勇萍</cp:lastModifiedBy>
  <cp:revision>345</cp:revision>
  <dcterms:created xsi:type="dcterms:W3CDTF">2022-01-17T01:36:00Z</dcterms:created>
  <dcterms:modified xsi:type="dcterms:W3CDTF">2026-02-26T01:55:23Z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48A9BBBECC3941FD986DE6C802BE5F6D_13</vt:lpwstr>
  </property>
</Properties>
</file>