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9" r:id="rId5"/>
    <p:sldId id="274" r:id="rId6"/>
    <p:sldId id="273" r:id="rId7"/>
    <p:sldId id="288" r:id="rId8"/>
    <p:sldId id="286" r:id="rId9"/>
    <p:sldId id="287" r:id="rId10"/>
    <p:sldId id="278" r:id="rId11"/>
    <p:sldId id="28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98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1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00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86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53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9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2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0670-3F56-42ED-829B-F29BAD9452CE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E406-BD04-4FD1-AE5D-233435579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03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77" y="5490180"/>
            <a:ext cx="1774818" cy="7667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17588" y="5303519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7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2507565"/>
            <a:ext cx="4023359" cy="1150035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192" y="2675019"/>
            <a:ext cx="3057247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关于神州半岛君悦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192" y="3031584"/>
            <a:ext cx="194796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ABOUT US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288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ED7FB0E8-1322-AA49-E855-3E5E29DC18F2}"/>
              </a:ext>
            </a:extLst>
          </p:cNvPr>
          <p:cNvSpPr/>
          <p:nvPr/>
        </p:nvSpPr>
        <p:spPr>
          <a:xfrm>
            <a:off x="0" y="5585134"/>
            <a:ext cx="12192000" cy="1150035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健全的培训体系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-</a:t>
            </a:r>
            <a:r>
              <a:rPr lang="zh-CN" altLang="en-US" sz="2000" b="1" dirty="0"/>
              <a:t>食品卫生安全培训</a:t>
            </a:r>
          </a:p>
        </p:txBody>
      </p:sp>
    </p:spTree>
    <p:extLst>
      <p:ext uri="{BB962C8B-B14F-4D97-AF65-F5344CB8AC3E}">
        <p14:creationId xmlns:p14="http://schemas.microsoft.com/office/powerpoint/2010/main" val="60046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EC914830-664F-C8FB-D314-C34280D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078" y="339047"/>
            <a:ext cx="45188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沿着沿海公路无缝链接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前往神州半岛网红灯塔打卡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同时享受“海陆空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”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三维立体空间美景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距离酒店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2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公里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 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可步行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 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可骑小电驴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63FFF87-A480-E340-A5CE-551B541B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/>
        </p:blipFill>
        <p:spPr>
          <a:xfrm>
            <a:off x="303375" y="219520"/>
            <a:ext cx="3446692" cy="503433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49DDD32-6B76-E5A2-68A0-384D9724A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87" y="5649669"/>
            <a:ext cx="1774818" cy="766722"/>
          </a:xfrm>
          <a:prstGeom prst="rect">
            <a:avLst/>
          </a:prstGeom>
        </p:spPr>
      </p:pic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0E1C067B-F6E3-4108-215E-8351FCECB963}"/>
              </a:ext>
            </a:extLst>
          </p:cNvPr>
          <p:cNvCxnSpPr/>
          <p:nvPr/>
        </p:nvCxnSpPr>
        <p:spPr>
          <a:xfrm>
            <a:off x="1929598" y="5463008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5">
            <a:extLst>
              <a:ext uri="{FF2B5EF4-FFF2-40B4-BE49-F238E27FC236}">
                <a16:creationId xmlns:a16="http://schemas.microsoft.com/office/drawing/2014/main" id="{BE1573A3-5246-73A2-A686-810AD7AFF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250756" y="4569544"/>
            <a:ext cx="3461784" cy="2018852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41CF648D-7505-AAB0-9CB1-BC6D95810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8" b="11011"/>
          <a:stretch/>
        </p:blipFill>
        <p:spPr>
          <a:xfrm>
            <a:off x="8250756" y="2391422"/>
            <a:ext cx="3461784" cy="2098385"/>
          </a:xfrm>
          <a:prstGeom prst="rect">
            <a:avLst/>
          </a:prstGeom>
        </p:spPr>
      </p:pic>
      <p:pic>
        <p:nvPicPr>
          <p:cNvPr id="8" name="Picture 2" descr="海南“封关”准备启动，这些商业利好影响值得关注！-洞见-RET睿意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56" y="219520"/>
            <a:ext cx="3461784" cy="20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43EDD16F-198C-19B2-DDCD-EE4ACC306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078" y="2234666"/>
            <a:ext cx="508573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万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宁王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府井免税店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超市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品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牌店购物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各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种美食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距离酒店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10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公里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可乘坐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公交车或滴滴打车前往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73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F2542A-2363-3FCE-0E8C-7F8BADCA9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6" y="986972"/>
            <a:ext cx="6777885" cy="44558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A6470D-C849-6E40-27F7-7C5F6BF1B2F7}"/>
              </a:ext>
            </a:extLst>
          </p:cNvPr>
          <p:cNvSpPr txBox="1"/>
          <p:nvPr/>
        </p:nvSpPr>
        <p:spPr>
          <a:xfrm>
            <a:off x="7520108" y="986972"/>
            <a:ext cx="4138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神州半岛君悦酒店位于海南省万宁市东澳镇神州半岛</a:t>
            </a:r>
            <a:r>
              <a:rPr lang="zh-CN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。属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于凯悦集团奢华品牌，也是凯悦集团亚太区第一家纯别墅酒店。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just" eaLnBrk="0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酒店以轻松愉悦的海滨度假生活为灵感，在热带花园中，俯瞰湛蓝海景，营造出独一无二的海岛旅游目的地。凭借沉浸式的美食体验、丰富的娱乐活动、以及周边高尔夫球场地和多样化的海上娱乐活动，为您提供一个全方位的家庭度假胜地，令您度过难忘时刻。</a:t>
            </a:r>
            <a:endParaRPr lang="zh-CN" altLang="zh-CN" sz="1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8681B1A7-C2E1-B0B1-3D76-64D0B3C02705}"/>
              </a:ext>
            </a:extLst>
          </p:cNvPr>
          <p:cNvCxnSpPr/>
          <p:nvPr/>
        </p:nvCxnSpPr>
        <p:spPr>
          <a:xfrm>
            <a:off x="5540326" y="6084105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4A708A30-2D91-2E7A-FA04-21CC84238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73" y="6184466"/>
            <a:ext cx="977852" cy="422432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46A6470D-C849-6E40-27F7-7C5F6BF1B2F7}"/>
              </a:ext>
            </a:extLst>
          </p:cNvPr>
          <p:cNvSpPr txBox="1"/>
          <p:nvPr/>
        </p:nvSpPr>
        <p:spPr>
          <a:xfrm>
            <a:off x="7520108" y="3393032"/>
            <a:ext cx="3711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370</a:t>
            </a:r>
            <a:r>
              <a:rPr lang="zh-CN" altLang="zh-CN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间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各具特色的别墅客房，全景落地视角让每一位宾客能够欣赏热带花园或海景景致；精心设计的房间采用与自然生态相融的设计理念，室内多利用天然材料，为宾客营造独特的感官体验，提升了整个空间源于自然的美感。</a:t>
            </a:r>
          </a:p>
        </p:txBody>
      </p:sp>
    </p:spTree>
    <p:extLst>
      <p:ext uri="{BB962C8B-B14F-4D97-AF65-F5344CB8AC3E}">
        <p14:creationId xmlns:p14="http://schemas.microsoft.com/office/powerpoint/2010/main" val="28467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F2542A-2363-3FCE-0E8C-7F8BADCA9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789" y="599594"/>
            <a:ext cx="3464775" cy="5197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A6470D-C849-6E40-27F7-7C5F6BF1B2F7}"/>
              </a:ext>
            </a:extLst>
          </p:cNvPr>
          <p:cNvSpPr txBox="1"/>
          <p:nvPr/>
        </p:nvSpPr>
        <p:spPr>
          <a:xfrm>
            <a:off x="7417423" y="599594"/>
            <a:ext cx="4078788" cy="529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>
              <a:lnSpc>
                <a:spcPts val="2400"/>
              </a:lnSpc>
            </a:pP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海岸村为设计理念，打造专属独立的餐饮区域，共设有五间风格各异的餐厅及酒吧，供美食鉴赏家们选择。创意的厨师团队独具匠心，采用新鲜应季食材，打造一系列中西式美馔，宾客在享受高质量的餐饮服务同时，更可尽览美景；独享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180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度胜景的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海上中餐厅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渔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，供应丰富地道的粤菜以及海南本地菜；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日式餐厅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河舫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，以寿司、日本串烧等世界各地的美食和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Tiki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主题鸡尾酒为主，辅以清酒和日本扎啤，美酒与佳肴间完美缔合，满足宾客们挑剔的味蕾；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意阁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为品尝意大利菜肴的美食之旅树立了全新标准，高品质海鲜、现烤披萨、并为小朋友提供美味童趣的儿童意式简餐；主打亚洲烧烤和特调鸡尾酒的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滩</a:t>
            </a:r>
            <a:r>
              <a:rPr lang="zh-CN" altLang="zh-CN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畔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餐厅</a:t>
            </a:r>
            <a:r>
              <a:rPr lang="zh-CN" altLang="zh-CN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满足宾客们挑剔的味蕾；舒适的</a:t>
            </a:r>
            <a:r>
              <a:rPr lang="zh-CN" altLang="zh-CN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大堂吧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则是宾客休闲小憩，品尝咖啡及小食的尚佳去处。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22A686-4252-B5A9-DD0C-6DD3CB13E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7" y="607140"/>
            <a:ext cx="2484834" cy="1656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4A4CF7-FB25-796F-86B5-8B4426ACE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5" y="2365871"/>
            <a:ext cx="2484833" cy="16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3FB632-4C79-34ED-1859-0B1B8B92C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26" y="4140201"/>
            <a:ext cx="2484834" cy="1656556"/>
          </a:xfrm>
          <a:prstGeom prst="rect">
            <a:avLst/>
          </a:prstGeom>
        </p:spPr>
      </p:pic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A2905A5A-925F-B5BB-C7B1-9C12F2F147DD}"/>
              </a:ext>
            </a:extLst>
          </p:cNvPr>
          <p:cNvCxnSpPr/>
          <p:nvPr/>
        </p:nvCxnSpPr>
        <p:spPr>
          <a:xfrm>
            <a:off x="5540326" y="6084105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157A6140-54A3-60CC-3D9A-B91B940062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73" y="6184466"/>
            <a:ext cx="977852" cy="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6A6470D-C849-6E40-27F7-7C5F6BF1B2F7}"/>
              </a:ext>
            </a:extLst>
          </p:cNvPr>
          <p:cNvSpPr txBox="1"/>
          <p:nvPr/>
        </p:nvSpPr>
        <p:spPr>
          <a:xfrm>
            <a:off x="7177670" y="2274837"/>
            <a:ext cx="407878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 eaLnBrk="0">
              <a:lnSpc>
                <a:spcPct val="80000"/>
              </a:lnSpc>
              <a:spcBef>
                <a:spcPts val="5"/>
              </a:spcBef>
            </a:pPr>
            <a:r>
              <a:rPr lang="zh-CN" altLang="zh-CN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在这里还可以发现属于儿童的天堂。专为儿童而设的“悦趣营”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, 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其室内外的活动区域让宝贝们在尽情嬉戏的同时，通过寓教于乐的体验活动享受愉悦的亲子互动时光，度过难忘之旅。此外，酒店室内、户外游泳池和水疗中心为您带来独特的舒畅体验，令您身心焕然一新。选择嘉宾轩礼遇客人，可尊享海天一线的私密舒适环境、餐前小吃及鸡尾酒等多重礼遇。</a:t>
            </a:r>
            <a:endParaRPr lang="zh-CN" altLang="zh-CN" sz="160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659B1D-D28A-E171-1830-ABFCFF839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64" y="1140903"/>
            <a:ext cx="6102992" cy="4068661"/>
          </a:xfrm>
          <a:prstGeom prst="rect">
            <a:avLst/>
          </a:prstGeom>
        </p:spPr>
      </p:pic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BA67402A-C172-7C05-91AB-C4D74B93DEF1}"/>
              </a:ext>
            </a:extLst>
          </p:cNvPr>
          <p:cNvCxnSpPr/>
          <p:nvPr/>
        </p:nvCxnSpPr>
        <p:spPr>
          <a:xfrm>
            <a:off x="5540326" y="6084105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8BEDD026-365F-613D-2D66-46FA41B2D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73" y="6184466"/>
            <a:ext cx="977852" cy="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BA67402A-C172-7C05-91AB-C4D74B93DEF1}"/>
              </a:ext>
            </a:extLst>
          </p:cNvPr>
          <p:cNvCxnSpPr/>
          <p:nvPr/>
        </p:nvCxnSpPr>
        <p:spPr>
          <a:xfrm>
            <a:off x="9857145" y="5913984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8BEDD026-365F-613D-2D66-46FA41B2D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92" y="6014345"/>
            <a:ext cx="977852" cy="422432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2832E6A2-57FC-3C79-C806-DCE7256F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496" y="446983"/>
            <a:ext cx="4568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关爱及包容</a:t>
            </a:r>
            <a:r>
              <a:rPr lang="zh-CN" altLang="en-US" sz="20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的工作环</a:t>
            </a:r>
            <a:r>
              <a:rPr lang="zh-CN" altLang="en-US" sz="20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境</a:t>
            </a:r>
            <a:endParaRPr lang="en-US" altLang="zh-CN" sz="20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832E6A2-57FC-3C79-C806-DCE7256F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32" y="1154869"/>
            <a:ext cx="4588971" cy="38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8</a:t>
            </a:r>
            <a:r>
              <a:rPr lang="en-US" altLang="zh-CN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-10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天公休</a:t>
            </a:r>
            <a:endParaRPr lang="en-US" altLang="zh-CN" sz="18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法定节假日加班额外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给予三倍加班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工资</a:t>
            </a:r>
            <a:endParaRPr lang="en-US" altLang="zh-CN" sz="18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正式员工每年</a:t>
            </a:r>
            <a:r>
              <a:rPr lang="en-US" altLang="zh-CN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10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天起带薪年假</a:t>
            </a:r>
            <a:endParaRPr lang="en-US" altLang="zh-CN" sz="18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免费住宿员工公寓及全班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次往返班车</a:t>
            </a: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免费的工作餐</a:t>
            </a: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每月丰富多彩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的员工活动</a:t>
            </a: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转正后全面的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社会保险及公积金福利</a:t>
            </a:r>
            <a:endParaRPr lang="zh-CN" altLang="en-US" sz="18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服务满</a:t>
            </a:r>
            <a:r>
              <a:rPr lang="en-US" altLang="zh-CN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90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天可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享有凯悦</a:t>
            </a: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集团全球凯悦酒店</a:t>
            </a:r>
            <a:endParaRPr lang="en-US" altLang="zh-CN" sz="18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一年</a:t>
            </a:r>
            <a:r>
              <a:rPr lang="en-US" altLang="zh-CN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12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晚免费房晚</a:t>
            </a:r>
            <a:endParaRPr lang="en-US" altLang="zh-CN" sz="18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各种</a:t>
            </a:r>
            <a:r>
              <a:rPr lang="zh-CN" altLang="en-US" sz="18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形式的语言及工作技能培训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8" y="1389762"/>
            <a:ext cx="6182480" cy="41385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446932" y="5016081"/>
            <a:ext cx="241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/>
              <a:t>正式员工</a:t>
            </a:r>
            <a:r>
              <a:rPr lang="en-US" altLang="zh-CN" sz="1600" b="1" dirty="0" smtClean="0"/>
              <a:t>: 3200-3500/</a:t>
            </a:r>
            <a:r>
              <a:rPr lang="zh-CN" altLang="en-US" sz="1600" b="1" dirty="0" smtClean="0"/>
              <a:t>月</a:t>
            </a:r>
            <a:endParaRPr lang="en-US" altLang="zh-CN" sz="1600" b="1" dirty="0" smtClean="0"/>
          </a:p>
          <a:p>
            <a:r>
              <a:rPr lang="zh-CN" altLang="en-US" sz="1600" b="1" dirty="0" smtClean="0"/>
              <a:t>实 习  生 </a:t>
            </a:r>
            <a:r>
              <a:rPr lang="en-US" altLang="zh-CN" sz="1600" b="1" dirty="0" smtClean="0"/>
              <a:t>: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2600/</a:t>
            </a:r>
            <a:r>
              <a:rPr lang="zh-CN" altLang="en-US" sz="1600" b="1" dirty="0" smtClean="0"/>
              <a:t>月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47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2832E6A2-57FC-3C79-C806-DCE7256F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6" y="4290796"/>
            <a:ext cx="46372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酒店</a:t>
            </a:r>
            <a:r>
              <a:rPr lang="zh-CN" altLang="en-US" sz="1800" b="1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业的网红员工餐厅</a:t>
            </a:r>
            <a:endParaRPr lang="en-US" altLang="zh-CN" sz="1800" b="1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0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环境舒适优美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免费提供工作餐，软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饮，奶茶咖啡及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时令水果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不定时提供具有海南特色的餐食或美食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节</a:t>
            </a:r>
            <a:endParaRPr lang="en-US" altLang="zh-CN" sz="16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每月不同菜色美食节</a:t>
            </a:r>
            <a:endParaRPr lang="en-US" altLang="zh-CN" sz="1600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每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周</a:t>
            </a:r>
            <a:r>
              <a:rPr lang="en-US" altLang="zh-CN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2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次额外面食菜单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685914-2067-B325-D6D8-08A7F074B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6" y="153629"/>
            <a:ext cx="2541358" cy="1998486"/>
          </a:xfrm>
          <a:prstGeom prst="rect">
            <a:avLst/>
          </a:prstGeom>
        </p:spPr>
      </p:pic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3024984D-C804-893C-7E01-E6F15BA2A47A}"/>
              </a:ext>
            </a:extLst>
          </p:cNvPr>
          <p:cNvCxnSpPr/>
          <p:nvPr/>
        </p:nvCxnSpPr>
        <p:spPr>
          <a:xfrm>
            <a:off x="9857145" y="5913984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BA22ABC8-2B87-A37B-792D-970BB85F8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92" y="6014345"/>
            <a:ext cx="977852" cy="422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4"/>
          <a:stretch/>
        </p:blipFill>
        <p:spPr>
          <a:xfrm>
            <a:off x="458696" y="2382517"/>
            <a:ext cx="1538329" cy="1315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" b="25703"/>
          <a:stretch/>
        </p:blipFill>
        <p:spPr>
          <a:xfrm>
            <a:off x="2088276" y="2382517"/>
            <a:ext cx="3248692" cy="131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29" y="153629"/>
            <a:ext cx="2229839" cy="1998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9" y="153629"/>
            <a:ext cx="5536078" cy="3544464"/>
          </a:xfrm>
          <a:prstGeom prst="rect">
            <a:avLst/>
          </a:prstGeom>
        </p:spPr>
      </p:pic>
      <p:sp>
        <p:nvSpPr>
          <p:cNvPr id="11" name="矩形 3"/>
          <p:cNvSpPr/>
          <p:nvPr/>
        </p:nvSpPr>
        <p:spPr>
          <a:xfrm>
            <a:off x="6020421" y="4290796"/>
            <a:ext cx="369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温馨舒适崭新的员工</a:t>
            </a:r>
            <a:r>
              <a:rPr lang="zh-CN" altLang="en-US" b="1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公寓</a:t>
            </a:r>
            <a:endParaRPr lang="en-US" altLang="zh-CN" b="1" dirty="0" smtClean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832E6A2-57FC-3C79-C806-DCE7256F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421" y="4753767"/>
            <a:ext cx="4121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免费提供员工宿舍及床上用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品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宿舍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3-4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人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间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冷暖空调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+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洗衣机</a:t>
            </a: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+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免费网络水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电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免费提供员工班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车上下班接送服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务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-</a:t>
            </a:r>
            <a:r>
              <a:rPr lang="zh-CN" altLang="en-US" sz="16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网球、篮球及羽毛球</a:t>
            </a:r>
            <a:r>
              <a:rPr lang="zh-CN" altLang="en-US" sz="16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场运动设施</a:t>
            </a:r>
            <a:endParaRPr lang="en-US" altLang="zh-CN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6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81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8"/>
          <a:stretch/>
        </p:blipFill>
        <p:spPr>
          <a:xfrm>
            <a:off x="-8348" y="-16625"/>
            <a:ext cx="12200348" cy="687462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B0B5DB2-0D73-AD6E-53B7-D5BB9068610B}"/>
              </a:ext>
            </a:extLst>
          </p:cNvPr>
          <p:cNvSpPr/>
          <p:nvPr/>
        </p:nvSpPr>
        <p:spPr>
          <a:xfrm>
            <a:off x="0" y="657500"/>
            <a:ext cx="4023359" cy="1150035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丰富多彩的员工活动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-</a:t>
            </a:r>
            <a:r>
              <a:rPr lang="zh-CN" altLang="en-US" sz="2000" b="1" dirty="0"/>
              <a:t>羽毛球比赛剪影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760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412B2E92-A3A3-6734-6CA7-ED5783A3D6B1}"/>
              </a:ext>
            </a:extLst>
          </p:cNvPr>
          <p:cNvCxnSpPr/>
          <p:nvPr/>
        </p:nvCxnSpPr>
        <p:spPr>
          <a:xfrm>
            <a:off x="5372547" y="6169774"/>
            <a:ext cx="1111347" cy="0"/>
          </a:xfrm>
          <a:prstGeom prst="line">
            <a:avLst/>
          </a:prstGeom>
          <a:ln>
            <a:solidFill>
              <a:srgbClr val="D87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:a16="http://schemas.microsoft.com/office/drawing/2014/main" id="{CF60F8F8-4987-D44C-1ECC-7F54CE74B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97" y="6184465"/>
            <a:ext cx="1374628" cy="593839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AB0B5DB2-0D73-AD6E-53B7-D5BB9068610B}"/>
              </a:ext>
            </a:extLst>
          </p:cNvPr>
          <p:cNvSpPr/>
          <p:nvPr/>
        </p:nvSpPr>
        <p:spPr>
          <a:xfrm>
            <a:off x="0" y="456165"/>
            <a:ext cx="4023359" cy="911241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丰富多彩的员工</a:t>
            </a:r>
            <a:r>
              <a:rPr lang="zh-CN" altLang="en-US" sz="2000" b="1" dirty="0" smtClean="0"/>
              <a:t>活动</a:t>
            </a:r>
            <a:endParaRPr lang="en-US" altLang="zh-C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02" y="2357057"/>
            <a:ext cx="3753466" cy="244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19" y="2357057"/>
            <a:ext cx="3820580" cy="2441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4" y="2357057"/>
            <a:ext cx="3839162" cy="24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1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61F7-B1DB-B121-EBFD-2430425EAC2D}"/>
              </a:ext>
            </a:extLst>
          </p:cNvPr>
          <p:cNvSpPr/>
          <p:nvPr/>
        </p:nvSpPr>
        <p:spPr>
          <a:xfrm>
            <a:off x="0" y="337796"/>
            <a:ext cx="4023359" cy="1150035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丰富多彩的员工活动</a:t>
            </a:r>
            <a:endParaRPr lang="en-US" altLang="zh-CN" sz="2000" b="1" dirty="0"/>
          </a:p>
          <a:p>
            <a:pPr algn="ctr"/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中医义诊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046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1197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Aharoni</vt:lpstr>
      <vt:lpstr>宋体</vt:lpstr>
      <vt:lpstr>微软雅黑</vt:lpstr>
      <vt:lpstr>思源宋体 CN Medium</vt:lpstr>
      <vt:lpstr>等线</vt:lpstr>
      <vt:lpstr>等线 Light</vt:lpstr>
      <vt:lpstr>黑体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http://sdwm.org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 Liu</dc:creator>
  <cp:lastModifiedBy>Hu, Serena (SHHGH)</cp:lastModifiedBy>
  <cp:revision>78</cp:revision>
  <dcterms:created xsi:type="dcterms:W3CDTF">2022-05-17T00:19:11Z</dcterms:created>
  <dcterms:modified xsi:type="dcterms:W3CDTF">2026-04-22T12:32:41Z</dcterms:modified>
</cp:coreProperties>
</file>