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0" r:id="rId2"/>
  </p:sldIdLst>
  <p:sldSz cx="6858000" cy="9144000" type="letter"/>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 userDrawn="1">
          <p15:clr>
            <a:srgbClr val="A4A3A4"/>
          </p15:clr>
        </p15:guide>
        <p15:guide id="2" pos="360" userDrawn="1">
          <p15:clr>
            <a:srgbClr val="A4A3A4"/>
          </p15:clr>
        </p15:guide>
        <p15:guide id="3" pos="3936" userDrawn="1">
          <p15:clr>
            <a:srgbClr val="A4A3A4"/>
          </p15:clr>
        </p15:guide>
        <p15:guide id="4" orient="horz" pos="554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hu, Kenneth" initials="ZK" lastIdx="1" clrIdx="0">
    <p:extLst>
      <p:ext uri="{19B8F6BF-5375-455C-9EA6-DF929625EA0E}">
        <p15:presenceInfo xmlns:p15="http://schemas.microsoft.com/office/powerpoint/2012/main" userId="S::kzhu243@marriott.com::4174cc7c-3a83-491d-b5f9-0df3169974e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54" autoAdjust="0"/>
    <p:restoredTop sz="94626" autoAdjust="0"/>
  </p:normalViewPr>
  <p:slideViewPr>
    <p:cSldViewPr snapToGrid="0" showGuides="1">
      <p:cViewPr varScale="1">
        <p:scale>
          <a:sx n="79" d="100"/>
          <a:sy n="79" d="100"/>
        </p:scale>
        <p:origin x="3408" y="90"/>
      </p:cViewPr>
      <p:guideLst>
        <p:guide orient="horz" pos="288"/>
        <p:guide pos="360"/>
        <p:guide pos="3936"/>
        <p:guide orient="horz" pos="55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B08D35-C611-403E-A2EA-11C18CE39F21}" type="datetimeFigureOut">
              <a:rPr lang="en-US" smtClean="0"/>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99BDB8-12A8-4855-919B-09D7AEAA6DA6}" type="slidenum">
              <a:rPr lang="en-US" smtClean="0"/>
              <a:t>‹#›</a:t>
            </a:fld>
            <a:endParaRPr lang="en-US"/>
          </a:p>
        </p:txBody>
      </p:sp>
    </p:spTree>
    <p:extLst>
      <p:ext uri="{BB962C8B-B14F-4D97-AF65-F5344CB8AC3E}">
        <p14:creationId xmlns:p14="http://schemas.microsoft.com/office/powerpoint/2010/main" val="874724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B08D35-C611-403E-A2EA-11C18CE39F21}" type="datetimeFigureOut">
              <a:rPr lang="en-US" smtClean="0"/>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99BDB8-12A8-4855-919B-09D7AEAA6DA6}" type="slidenum">
              <a:rPr lang="en-US" smtClean="0"/>
              <a:t>‹#›</a:t>
            </a:fld>
            <a:endParaRPr lang="en-US"/>
          </a:p>
        </p:txBody>
      </p:sp>
    </p:spTree>
    <p:extLst>
      <p:ext uri="{BB962C8B-B14F-4D97-AF65-F5344CB8AC3E}">
        <p14:creationId xmlns:p14="http://schemas.microsoft.com/office/powerpoint/2010/main" val="711167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B08D35-C611-403E-A2EA-11C18CE39F21}" type="datetimeFigureOut">
              <a:rPr lang="en-US" smtClean="0"/>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99BDB8-12A8-4855-919B-09D7AEAA6DA6}" type="slidenum">
              <a:rPr lang="en-US" smtClean="0"/>
              <a:t>‹#›</a:t>
            </a:fld>
            <a:endParaRPr lang="en-US"/>
          </a:p>
        </p:txBody>
      </p:sp>
    </p:spTree>
    <p:extLst>
      <p:ext uri="{BB962C8B-B14F-4D97-AF65-F5344CB8AC3E}">
        <p14:creationId xmlns:p14="http://schemas.microsoft.com/office/powerpoint/2010/main" val="467560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B08D35-C611-403E-A2EA-11C18CE39F21}" type="datetimeFigureOut">
              <a:rPr lang="en-US" smtClean="0"/>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99BDB8-12A8-4855-919B-09D7AEAA6DA6}" type="slidenum">
              <a:rPr lang="en-US" smtClean="0"/>
              <a:t>‹#›</a:t>
            </a:fld>
            <a:endParaRPr lang="en-US"/>
          </a:p>
        </p:txBody>
      </p:sp>
    </p:spTree>
    <p:extLst>
      <p:ext uri="{BB962C8B-B14F-4D97-AF65-F5344CB8AC3E}">
        <p14:creationId xmlns:p14="http://schemas.microsoft.com/office/powerpoint/2010/main" val="1451232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B08D35-C611-403E-A2EA-11C18CE39F21}" type="datetimeFigureOut">
              <a:rPr lang="en-US" smtClean="0"/>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99BDB8-12A8-4855-919B-09D7AEAA6DA6}" type="slidenum">
              <a:rPr lang="en-US" smtClean="0"/>
              <a:t>‹#›</a:t>
            </a:fld>
            <a:endParaRPr lang="en-US"/>
          </a:p>
        </p:txBody>
      </p:sp>
    </p:spTree>
    <p:extLst>
      <p:ext uri="{BB962C8B-B14F-4D97-AF65-F5344CB8AC3E}">
        <p14:creationId xmlns:p14="http://schemas.microsoft.com/office/powerpoint/2010/main" val="2096396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B08D35-C611-403E-A2EA-11C18CE39F21}" type="datetimeFigureOut">
              <a:rPr lang="en-US" smtClean="0"/>
              <a:t>4/27/2026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99BDB8-12A8-4855-919B-09D7AEAA6DA6}" type="slidenum">
              <a:rPr lang="en-US" smtClean="0"/>
              <a:t>‹#›</a:t>
            </a:fld>
            <a:endParaRPr lang="en-US"/>
          </a:p>
        </p:txBody>
      </p:sp>
    </p:spTree>
    <p:extLst>
      <p:ext uri="{BB962C8B-B14F-4D97-AF65-F5344CB8AC3E}">
        <p14:creationId xmlns:p14="http://schemas.microsoft.com/office/powerpoint/2010/main" val="1764845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B08D35-C611-403E-A2EA-11C18CE39F21}" type="datetimeFigureOut">
              <a:rPr lang="en-US" smtClean="0"/>
              <a:t>4/27/2026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99BDB8-12A8-4855-919B-09D7AEAA6DA6}" type="slidenum">
              <a:rPr lang="en-US" smtClean="0"/>
              <a:t>‹#›</a:t>
            </a:fld>
            <a:endParaRPr lang="en-US"/>
          </a:p>
        </p:txBody>
      </p:sp>
    </p:spTree>
    <p:extLst>
      <p:ext uri="{BB962C8B-B14F-4D97-AF65-F5344CB8AC3E}">
        <p14:creationId xmlns:p14="http://schemas.microsoft.com/office/powerpoint/2010/main" val="4147495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0B08D35-C611-403E-A2EA-11C18CE39F21}" type="datetimeFigureOut">
              <a:rPr lang="en-US" smtClean="0"/>
              <a:t>4/27/2026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99BDB8-12A8-4855-919B-09D7AEAA6DA6}" type="slidenum">
              <a:rPr lang="en-US" smtClean="0"/>
              <a:t>‹#›</a:t>
            </a:fld>
            <a:endParaRPr lang="en-US"/>
          </a:p>
        </p:txBody>
      </p:sp>
    </p:spTree>
    <p:extLst>
      <p:ext uri="{BB962C8B-B14F-4D97-AF65-F5344CB8AC3E}">
        <p14:creationId xmlns:p14="http://schemas.microsoft.com/office/powerpoint/2010/main" val="1341727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B08D35-C611-403E-A2EA-11C18CE39F21}" type="datetimeFigureOut">
              <a:rPr lang="en-US" smtClean="0"/>
              <a:t>4/27/2026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99BDB8-12A8-4855-919B-09D7AEAA6DA6}" type="slidenum">
              <a:rPr lang="en-US" smtClean="0"/>
              <a:t>‹#›</a:t>
            </a:fld>
            <a:endParaRPr lang="en-US"/>
          </a:p>
        </p:txBody>
      </p:sp>
    </p:spTree>
    <p:extLst>
      <p:ext uri="{BB962C8B-B14F-4D97-AF65-F5344CB8AC3E}">
        <p14:creationId xmlns:p14="http://schemas.microsoft.com/office/powerpoint/2010/main" val="2091500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0B08D35-C611-403E-A2EA-11C18CE39F21}" type="datetimeFigureOut">
              <a:rPr lang="en-US" smtClean="0"/>
              <a:t>4/27/2026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99BDB8-12A8-4855-919B-09D7AEAA6DA6}" type="slidenum">
              <a:rPr lang="en-US" smtClean="0"/>
              <a:t>‹#›</a:t>
            </a:fld>
            <a:endParaRPr lang="en-US"/>
          </a:p>
        </p:txBody>
      </p:sp>
    </p:spTree>
    <p:extLst>
      <p:ext uri="{BB962C8B-B14F-4D97-AF65-F5344CB8AC3E}">
        <p14:creationId xmlns:p14="http://schemas.microsoft.com/office/powerpoint/2010/main" val="3368178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0B08D35-C611-403E-A2EA-11C18CE39F21}" type="datetimeFigureOut">
              <a:rPr lang="en-US" smtClean="0"/>
              <a:t>4/27/2026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99BDB8-12A8-4855-919B-09D7AEAA6DA6}" type="slidenum">
              <a:rPr lang="en-US" smtClean="0"/>
              <a:t>‹#›</a:t>
            </a:fld>
            <a:endParaRPr lang="en-US"/>
          </a:p>
        </p:txBody>
      </p:sp>
    </p:spTree>
    <p:extLst>
      <p:ext uri="{BB962C8B-B14F-4D97-AF65-F5344CB8AC3E}">
        <p14:creationId xmlns:p14="http://schemas.microsoft.com/office/powerpoint/2010/main" val="1963561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D0B08D35-C611-403E-A2EA-11C18CE39F21}" type="datetimeFigureOut">
              <a:rPr lang="en-US" smtClean="0"/>
              <a:t>4/27/2026</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0F99BDB8-12A8-4855-919B-09D7AEAA6DA6}" type="slidenum">
              <a:rPr lang="en-US" smtClean="0"/>
              <a:t>‹#›</a:t>
            </a:fld>
            <a:endParaRPr lang="en-US"/>
          </a:p>
        </p:txBody>
      </p:sp>
    </p:spTree>
    <p:extLst>
      <p:ext uri="{BB962C8B-B14F-4D97-AF65-F5344CB8AC3E}">
        <p14:creationId xmlns:p14="http://schemas.microsoft.com/office/powerpoint/2010/main" val="19467872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Dora.Wang@westinhotels.com"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28955" y="146955"/>
            <a:ext cx="6600092" cy="8856167"/>
          </a:xfrm>
          <a:prstGeom prst="rect">
            <a:avLst/>
          </a:prstGeom>
          <a:solidFill>
            <a:schemeClr val="bg1"/>
          </a:solidFill>
          <a:ln w="1905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TextBox 14">
            <a:extLst>
              <a:ext uri="{FF2B5EF4-FFF2-40B4-BE49-F238E27FC236}">
                <a16:creationId xmlns:a16="http://schemas.microsoft.com/office/drawing/2014/main" id="{EC7E244F-FCE0-4EFE-A8CC-6C1AC6383C4A}"/>
              </a:ext>
            </a:extLst>
          </p:cNvPr>
          <p:cNvSpPr txBox="1"/>
          <p:nvPr/>
        </p:nvSpPr>
        <p:spPr>
          <a:xfrm>
            <a:off x="448976" y="1262683"/>
            <a:ext cx="6109969" cy="1015663"/>
          </a:xfrm>
          <a:prstGeom prst="rect">
            <a:avLst/>
          </a:prstGeom>
          <a:solidFill>
            <a:schemeClr val="bg1"/>
          </a:solidFill>
        </p:spPr>
        <p:txBody>
          <a:bodyPr wrap="square" rtlCol="0">
            <a:spAutoFit/>
          </a:bodyPr>
          <a:lstStyle/>
          <a:p>
            <a:r>
              <a:rPr lang="zh-CN" altLang="en-US" sz="1200" dirty="0">
                <a:solidFill>
                  <a:schemeClr val="tx2">
                    <a:lumMod val="90000"/>
                    <a:lumOff val="10000"/>
                  </a:schemeClr>
                </a:solidFill>
                <a:latin typeface="华文宋体" panose="02010600040101010101" pitchFamily="2" charset="-122"/>
                <a:ea typeface="华文宋体" panose="02010600040101010101" pitchFamily="2" charset="-122"/>
              </a:rPr>
              <a:t>海口威斯汀酒店是国际顶尖酒店管理集团万豪国际酒店管理集团旗下酒店，酒店位于繁华的海口市中心区域，紧邻世纪大桥，共有</a:t>
            </a:r>
            <a:r>
              <a:rPr lang="en-US" altLang="zh-CN" sz="1200" dirty="0">
                <a:solidFill>
                  <a:schemeClr val="tx2">
                    <a:lumMod val="90000"/>
                    <a:lumOff val="10000"/>
                  </a:schemeClr>
                </a:solidFill>
                <a:latin typeface="华文宋体" panose="02010600040101010101" pitchFamily="2" charset="-122"/>
                <a:ea typeface="华文宋体" panose="02010600040101010101" pitchFamily="2" charset="-122"/>
              </a:rPr>
              <a:t>291</a:t>
            </a:r>
            <a:r>
              <a:rPr lang="zh-CN" altLang="en-US" sz="1200" dirty="0">
                <a:solidFill>
                  <a:schemeClr val="tx2">
                    <a:lumMod val="90000"/>
                    <a:lumOff val="10000"/>
                  </a:schemeClr>
                </a:solidFill>
                <a:latin typeface="华文宋体" panose="02010600040101010101" pitchFamily="2" charset="-122"/>
                <a:ea typeface="华文宋体" panose="02010600040101010101" pitchFamily="2" charset="-122"/>
              </a:rPr>
              <a:t>间精心设计的客房和套房。优越的地理位置，便利的交通。在这里，我们提供的不仅是一份工作，而是一次职业发展的机会和一个能让您感受到关爱和自豪的环境。我们诚邀有志在万豪集团和威斯汀酒店寻求职业发展的有识之士加入我们的团队，与我们共同成长。</a:t>
            </a:r>
          </a:p>
        </p:txBody>
      </p:sp>
      <p:sp>
        <p:nvSpPr>
          <p:cNvPr id="28" name="TextBox 27">
            <a:extLst>
              <a:ext uri="{FF2B5EF4-FFF2-40B4-BE49-F238E27FC236}">
                <a16:creationId xmlns:a16="http://schemas.microsoft.com/office/drawing/2014/main" id="{7BB247EF-F262-4484-B141-FA38ED515F0B}"/>
              </a:ext>
            </a:extLst>
          </p:cNvPr>
          <p:cNvSpPr txBox="1"/>
          <p:nvPr/>
        </p:nvSpPr>
        <p:spPr>
          <a:xfrm>
            <a:off x="3406043" y="8251448"/>
            <a:ext cx="5119472" cy="892552"/>
          </a:xfrm>
          <a:prstGeom prst="rect">
            <a:avLst/>
          </a:prstGeom>
          <a:noFill/>
        </p:spPr>
        <p:txBody>
          <a:bodyPr wrap="square" rtlCol="0">
            <a:spAutoFit/>
          </a:bodyPr>
          <a:lstStyle>
            <a:defPPr>
              <a:defRPr lang="en-US"/>
            </a:defPPr>
            <a:lvl1pPr>
              <a:defRPr sz="1400" baseline="30000">
                <a:solidFill>
                  <a:schemeClr val="tx2"/>
                </a:solidFill>
                <a:latin typeface="Arial" panose="020B0604020202020204" pitchFamily="34" charset="0"/>
                <a:cs typeface="Arial" panose="020B0604020202020204" pitchFamily="34" charset="0"/>
              </a:defRPr>
            </a:lvl1pPr>
          </a:lstStyle>
          <a:p>
            <a:br>
              <a:rPr lang="en-US" sz="1600" dirty="0">
                <a:solidFill>
                  <a:schemeClr val="tx2">
                    <a:lumMod val="90000"/>
                    <a:lumOff val="10000"/>
                  </a:schemeClr>
                </a:solidFill>
                <a:latin typeface="+mn-ea"/>
              </a:rPr>
            </a:br>
            <a:r>
              <a:rPr lang="zh-CN" altLang="en-US" sz="1600" dirty="0">
                <a:solidFill>
                  <a:schemeClr val="tx2">
                    <a:lumMod val="90000"/>
                    <a:lumOff val="10000"/>
                  </a:schemeClr>
                </a:solidFill>
                <a:latin typeface="+mn-ea"/>
              </a:rPr>
              <a:t>联系人： 王女士    联系电话： </a:t>
            </a:r>
            <a:r>
              <a:rPr lang="en-US" altLang="zh-CN" sz="1600" dirty="0">
                <a:solidFill>
                  <a:schemeClr val="tx2">
                    <a:lumMod val="90000"/>
                    <a:lumOff val="10000"/>
                  </a:schemeClr>
                </a:solidFill>
                <a:latin typeface="+mn-ea"/>
              </a:rPr>
              <a:t>0898-65921561</a:t>
            </a:r>
            <a:endParaRPr lang="en-US" sz="1600" dirty="0">
              <a:solidFill>
                <a:schemeClr val="tx2">
                  <a:lumMod val="90000"/>
                  <a:lumOff val="10000"/>
                </a:schemeClr>
              </a:solidFill>
              <a:latin typeface="+mn-ea"/>
            </a:endParaRPr>
          </a:p>
          <a:p>
            <a:r>
              <a:rPr lang="zh-CN" altLang="en-US" sz="1600" dirty="0">
                <a:solidFill>
                  <a:schemeClr val="tx2">
                    <a:lumMod val="90000"/>
                    <a:lumOff val="10000"/>
                  </a:schemeClr>
                </a:solidFill>
                <a:latin typeface="+mn-ea"/>
              </a:rPr>
              <a:t>邮箱：</a:t>
            </a:r>
            <a:r>
              <a:rPr lang="en-US" altLang="zh-CN" sz="1600" u="sng" dirty="0">
                <a:solidFill>
                  <a:schemeClr val="tx2">
                    <a:lumMod val="90000"/>
                    <a:lumOff val="10000"/>
                  </a:schemeClr>
                </a:solidFill>
                <a:latin typeface="+mn-ea"/>
                <a:hlinkClick r:id="rId2"/>
              </a:rPr>
              <a:t>Dora.Wang@westinhotels.com</a:t>
            </a:r>
            <a:endParaRPr lang="en-US" altLang="zh-CN" sz="1600" u="sng" dirty="0">
              <a:solidFill>
                <a:schemeClr val="tx2">
                  <a:lumMod val="90000"/>
                  <a:lumOff val="10000"/>
                </a:schemeClr>
              </a:solidFill>
              <a:latin typeface="+mn-ea"/>
            </a:endParaRPr>
          </a:p>
          <a:p>
            <a:r>
              <a:rPr lang="zh-CN" altLang="en-US" sz="1600" dirty="0">
                <a:solidFill>
                  <a:schemeClr val="tx2">
                    <a:lumMod val="90000"/>
                    <a:lumOff val="10000"/>
                  </a:schemeClr>
                </a:solidFill>
                <a:latin typeface="+mn-ea"/>
              </a:rPr>
              <a:t>酒店地址：海南省海口市龙华区渡海路</a:t>
            </a:r>
            <a:r>
              <a:rPr lang="en-US" altLang="zh-CN" sz="1600" dirty="0">
                <a:solidFill>
                  <a:schemeClr val="tx2">
                    <a:lumMod val="90000"/>
                    <a:lumOff val="10000"/>
                  </a:schemeClr>
                </a:solidFill>
                <a:latin typeface="+mn-ea"/>
              </a:rPr>
              <a:t>100</a:t>
            </a:r>
            <a:r>
              <a:rPr lang="zh-CN" altLang="en-US" sz="1600" dirty="0">
                <a:solidFill>
                  <a:schemeClr val="tx2">
                    <a:lumMod val="90000"/>
                    <a:lumOff val="10000"/>
                  </a:schemeClr>
                </a:solidFill>
                <a:latin typeface="+mn-ea"/>
              </a:rPr>
              <a:t>号</a:t>
            </a:r>
            <a:endParaRPr lang="en-US" altLang="zh-CN" sz="1600" dirty="0">
              <a:solidFill>
                <a:schemeClr val="tx2">
                  <a:lumMod val="90000"/>
                  <a:lumOff val="10000"/>
                </a:schemeClr>
              </a:solidFill>
              <a:latin typeface="+mn-ea"/>
            </a:endParaRPr>
          </a:p>
          <a:p>
            <a:endParaRPr lang="en-US" altLang="ja-JP" b="1" dirty="0"/>
          </a:p>
        </p:txBody>
      </p:sp>
      <p:sp>
        <p:nvSpPr>
          <p:cNvPr id="23" name="TextBox 20">
            <a:extLst>
              <a:ext uri="{FF2B5EF4-FFF2-40B4-BE49-F238E27FC236}">
                <a16:creationId xmlns:a16="http://schemas.microsoft.com/office/drawing/2014/main" id="{E6FD91D5-96FC-49BE-8731-7C33F500921C}"/>
              </a:ext>
            </a:extLst>
          </p:cNvPr>
          <p:cNvSpPr txBox="1"/>
          <p:nvPr/>
        </p:nvSpPr>
        <p:spPr>
          <a:xfrm>
            <a:off x="448975" y="737270"/>
            <a:ext cx="6109969" cy="523220"/>
          </a:xfrm>
          <a:prstGeom prst="rect">
            <a:avLst/>
          </a:prstGeom>
          <a:noFill/>
        </p:spPr>
        <p:txBody>
          <a:bodyPr wrap="square" rtlCol="0">
            <a:spAutoFit/>
          </a:bodyPr>
          <a:lstStyle/>
          <a:p>
            <a:pPr algn="ctr"/>
            <a:r>
              <a:rPr lang="zh-CN" altLang="en-US" sz="2800" dirty="0">
                <a:solidFill>
                  <a:schemeClr val="tx2">
                    <a:lumMod val="90000"/>
                    <a:lumOff val="10000"/>
                  </a:schemeClr>
                </a:solidFill>
                <a:latin typeface="华文宋体" panose="02010600040101010101" pitchFamily="2" charset="-122"/>
                <a:ea typeface="华文宋体" panose="02010600040101010101" pitchFamily="2" charset="-122"/>
              </a:rPr>
              <a:t>海口威斯汀酒店招聘简章</a:t>
            </a:r>
            <a:endParaRPr lang="en-US" sz="2800" dirty="0">
              <a:solidFill>
                <a:schemeClr val="tx2">
                  <a:lumMod val="90000"/>
                  <a:lumOff val="10000"/>
                </a:schemeClr>
              </a:solidFill>
              <a:latin typeface="华文宋体" panose="02010600040101010101" pitchFamily="2" charset="-122"/>
              <a:ea typeface="华文宋体" panose="02010600040101010101" pitchFamily="2" charset="-122"/>
            </a:endParaRPr>
          </a:p>
        </p:txBody>
      </p:sp>
      <p:pic>
        <p:nvPicPr>
          <p:cNvPr id="29" name="Picture 18">
            <a:extLst>
              <a:ext uri="{FF2B5EF4-FFF2-40B4-BE49-F238E27FC236}">
                <a16:creationId xmlns:a16="http://schemas.microsoft.com/office/drawing/2014/main" id="{BAED247E-6D36-4D2F-81A6-F852BBF79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977" y="2523654"/>
            <a:ext cx="4864512" cy="2388221"/>
          </a:xfrm>
          <a:prstGeom prst="rect">
            <a:avLst/>
          </a:prstGeom>
        </p:spPr>
      </p:pic>
      <p:grpSp>
        <p:nvGrpSpPr>
          <p:cNvPr id="32" name="组合 31"/>
          <p:cNvGrpSpPr/>
          <p:nvPr/>
        </p:nvGrpSpPr>
        <p:grpSpPr>
          <a:xfrm>
            <a:off x="4817789" y="3522900"/>
            <a:ext cx="1385006" cy="1388975"/>
            <a:chOff x="4189386" y="3589895"/>
            <a:chExt cx="1267279" cy="1267279"/>
          </a:xfrm>
        </p:grpSpPr>
        <p:sp>
          <p:nvSpPr>
            <p:cNvPr id="33" name="Oval 5">
              <a:extLst>
                <a:ext uri="{FF2B5EF4-FFF2-40B4-BE49-F238E27FC236}">
                  <a16:creationId xmlns:a16="http://schemas.microsoft.com/office/drawing/2014/main" id="{257513C9-F997-4DBC-9FEF-35C2E3DB0FAD}"/>
                </a:ext>
              </a:extLst>
            </p:cNvPr>
            <p:cNvSpPr/>
            <p:nvPr/>
          </p:nvSpPr>
          <p:spPr>
            <a:xfrm>
              <a:off x="4189386" y="3589895"/>
              <a:ext cx="1267279" cy="1267279"/>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华文宋体" panose="02010600040101010101" pitchFamily="2" charset="-122"/>
                  <a:ea typeface="华文宋体" panose="02010600040101010101" pitchFamily="2" charset="-122"/>
                </a:rPr>
                <a:t>   </a:t>
              </a:r>
            </a:p>
          </p:txBody>
        </p:sp>
        <p:sp>
          <p:nvSpPr>
            <p:cNvPr id="34" name="Oval 3">
              <a:extLst>
                <a:ext uri="{FF2B5EF4-FFF2-40B4-BE49-F238E27FC236}">
                  <a16:creationId xmlns:a16="http://schemas.microsoft.com/office/drawing/2014/main" id="{F46C3DD7-F62F-40F8-AD59-3EEFF347CA9C}"/>
                </a:ext>
              </a:extLst>
            </p:cNvPr>
            <p:cNvSpPr/>
            <p:nvPr/>
          </p:nvSpPr>
          <p:spPr>
            <a:xfrm>
              <a:off x="4283809" y="3674986"/>
              <a:ext cx="1078431" cy="1078431"/>
            </a:xfrm>
            <a:prstGeom prst="ellips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华文宋体" panose="02010600040101010101" pitchFamily="2" charset="-122"/>
                  <a:ea typeface="华文宋体" panose="02010600040101010101" pitchFamily="2" charset="-122"/>
                </a:rPr>
                <a:t>      </a:t>
              </a:r>
            </a:p>
          </p:txBody>
        </p:sp>
        <p:pic>
          <p:nvPicPr>
            <p:cNvPr id="35" name="图片 3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430156" y="4011901"/>
              <a:ext cx="838157" cy="459264"/>
            </a:xfrm>
            <a:prstGeom prst="rect">
              <a:avLst/>
            </a:prstGeom>
          </p:spPr>
        </p:pic>
      </p:grpSp>
      <p:graphicFrame>
        <p:nvGraphicFramePr>
          <p:cNvPr id="16" name="表格 15"/>
          <p:cNvGraphicFramePr>
            <a:graphicFrameLocks noGrp="1"/>
          </p:cNvGraphicFramePr>
          <p:nvPr>
            <p:extLst>
              <p:ext uri="{D42A27DB-BD31-4B8C-83A1-F6EECF244321}">
                <p14:modId xmlns:p14="http://schemas.microsoft.com/office/powerpoint/2010/main" val="1599191607"/>
              </p:ext>
            </p:extLst>
          </p:nvPr>
        </p:nvGraphicFramePr>
        <p:xfrm>
          <a:off x="448977" y="5040957"/>
          <a:ext cx="6109968" cy="3084816"/>
        </p:xfrm>
        <a:graphic>
          <a:graphicData uri="http://schemas.openxmlformats.org/drawingml/2006/table">
            <a:tbl>
              <a:tblPr firstRow="1" bandRow="1">
                <a:tableStyleId>{21E4AEA4-8DFA-4A89-87EB-49C32662AFE0}</a:tableStyleId>
              </a:tblPr>
              <a:tblGrid>
                <a:gridCol w="1758646">
                  <a:extLst>
                    <a:ext uri="{9D8B030D-6E8A-4147-A177-3AD203B41FA5}">
                      <a16:colId xmlns:a16="http://schemas.microsoft.com/office/drawing/2014/main" val="2433621636"/>
                    </a:ext>
                  </a:extLst>
                </a:gridCol>
                <a:gridCol w="794562">
                  <a:extLst>
                    <a:ext uri="{9D8B030D-6E8A-4147-A177-3AD203B41FA5}">
                      <a16:colId xmlns:a16="http://schemas.microsoft.com/office/drawing/2014/main" val="2427453379"/>
                    </a:ext>
                  </a:extLst>
                </a:gridCol>
                <a:gridCol w="1700444">
                  <a:extLst>
                    <a:ext uri="{9D8B030D-6E8A-4147-A177-3AD203B41FA5}">
                      <a16:colId xmlns:a16="http://schemas.microsoft.com/office/drawing/2014/main" val="3804971076"/>
                    </a:ext>
                  </a:extLst>
                </a:gridCol>
                <a:gridCol w="1856316">
                  <a:extLst>
                    <a:ext uri="{9D8B030D-6E8A-4147-A177-3AD203B41FA5}">
                      <a16:colId xmlns:a16="http://schemas.microsoft.com/office/drawing/2014/main" val="1084548945"/>
                    </a:ext>
                  </a:extLst>
                </a:gridCol>
              </a:tblGrid>
              <a:tr h="702743">
                <a:tc>
                  <a:txBody>
                    <a:bodyPr/>
                    <a:lstStyle/>
                    <a:p>
                      <a:pPr algn="ctr"/>
                      <a:r>
                        <a:rPr lang="zh-CN" altLang="en-US" sz="1200" b="1" kern="1200" dirty="0">
                          <a:solidFill>
                            <a:schemeClr val="lt1"/>
                          </a:solidFill>
                          <a:latin typeface="华文宋体" panose="02010600040101010101" pitchFamily="2" charset="-122"/>
                          <a:ea typeface="华文宋体" panose="02010600040101010101" pitchFamily="2" charset="-122"/>
                          <a:cs typeface="+mn-cs"/>
                        </a:rPr>
                        <a:t>部门及职位</a:t>
                      </a:r>
                    </a:p>
                  </a:txBody>
                  <a:tcPr anchor="ctr"/>
                </a:tc>
                <a:tc>
                  <a:txBody>
                    <a:bodyPr/>
                    <a:lstStyle/>
                    <a:p>
                      <a:pPr algn="ctr"/>
                      <a:r>
                        <a:rPr lang="zh-CN" altLang="en-US" sz="1200" dirty="0">
                          <a:latin typeface="华文宋体" panose="02010600040101010101" pitchFamily="2" charset="-122"/>
                          <a:ea typeface="华文宋体" panose="02010600040101010101" pitchFamily="2" charset="-122"/>
                        </a:rPr>
                        <a:t>职位数量</a:t>
                      </a:r>
                    </a:p>
                  </a:txBody>
                  <a:tcPr anchor="ctr"/>
                </a:tc>
                <a:tc>
                  <a:txBody>
                    <a:bodyPr/>
                    <a:lstStyle/>
                    <a:p>
                      <a:pPr algn="ctr"/>
                      <a:r>
                        <a:rPr lang="zh-CN" altLang="en-US" sz="1200" dirty="0">
                          <a:latin typeface="华文宋体" panose="02010600040101010101" pitchFamily="2" charset="-122"/>
                          <a:ea typeface="华文宋体" panose="02010600040101010101" pitchFamily="2" charset="-122"/>
                        </a:rPr>
                        <a:t>岗位要求</a:t>
                      </a:r>
                    </a:p>
                  </a:txBody>
                  <a:tcPr anchor="ctr"/>
                </a:tc>
                <a:tc>
                  <a:txBody>
                    <a:bodyPr/>
                    <a:lstStyle/>
                    <a:p>
                      <a:pPr algn="ctr"/>
                      <a:r>
                        <a:rPr lang="zh-CN" altLang="en-US" sz="1200" dirty="0">
                          <a:latin typeface="华文宋体" panose="02010600040101010101" pitchFamily="2" charset="-122"/>
                          <a:ea typeface="华文宋体" panose="02010600040101010101" pitchFamily="2" charset="-122"/>
                        </a:rPr>
                        <a:t>薪资福利</a:t>
                      </a:r>
                    </a:p>
                  </a:txBody>
                  <a:tcPr anchor="ctr"/>
                </a:tc>
                <a:extLst>
                  <a:ext uri="{0D108BD9-81ED-4DB2-BD59-A6C34878D82A}">
                    <a16:rowId xmlns:a16="http://schemas.microsoft.com/office/drawing/2014/main" val="401929753"/>
                  </a:ext>
                </a:extLst>
              </a:tr>
              <a:tr h="938673">
                <a:tc>
                  <a:txBody>
                    <a:bodyPr/>
                    <a:lstStyle/>
                    <a:p>
                      <a:pPr algn="ctr"/>
                      <a:r>
                        <a:rPr lang="zh-CN" altLang="en-US" sz="1200" dirty="0">
                          <a:solidFill>
                            <a:schemeClr val="tx2">
                              <a:lumMod val="90000"/>
                              <a:lumOff val="10000"/>
                            </a:schemeClr>
                          </a:solidFill>
                          <a:latin typeface="华文宋体" panose="02010600040101010101" pitchFamily="2" charset="-122"/>
                          <a:ea typeface="华文宋体" panose="02010600040101010101" pitchFamily="2" charset="-122"/>
                        </a:rPr>
                        <a:t>前台接待</a:t>
                      </a:r>
                      <a:r>
                        <a:rPr lang="en-US" altLang="zh-CN" sz="1200" dirty="0">
                          <a:solidFill>
                            <a:schemeClr val="tx2">
                              <a:lumMod val="90000"/>
                              <a:lumOff val="10000"/>
                            </a:schemeClr>
                          </a:solidFill>
                          <a:latin typeface="华文宋体" panose="02010600040101010101" pitchFamily="2" charset="-122"/>
                          <a:ea typeface="华文宋体" panose="02010600040101010101" pitchFamily="2" charset="-122"/>
                        </a:rPr>
                        <a:t>/</a:t>
                      </a:r>
                    </a:p>
                    <a:p>
                      <a:pPr algn="ctr"/>
                      <a:r>
                        <a:rPr lang="zh-CN" altLang="en-US" sz="1200" dirty="0">
                          <a:solidFill>
                            <a:schemeClr val="tx2">
                              <a:lumMod val="90000"/>
                              <a:lumOff val="10000"/>
                            </a:schemeClr>
                          </a:solidFill>
                          <a:latin typeface="华文宋体" panose="02010600040101010101" pitchFamily="2" charset="-122"/>
                          <a:ea typeface="华文宋体" panose="02010600040101010101" pitchFamily="2" charset="-122"/>
                        </a:rPr>
                        <a:t>礼宾部实习生</a:t>
                      </a:r>
                    </a:p>
                  </a:txBody>
                  <a:tcPr marT="72000" marB="72000" anchor="ctr"/>
                </a:tc>
                <a:tc>
                  <a:txBody>
                    <a:bodyPr/>
                    <a:lstStyle/>
                    <a:p>
                      <a:pPr algn="ctr"/>
                      <a:r>
                        <a:rPr lang="en-US" altLang="zh-CN" sz="1200" dirty="0">
                          <a:solidFill>
                            <a:schemeClr val="tx2">
                              <a:lumMod val="90000"/>
                              <a:lumOff val="10000"/>
                            </a:schemeClr>
                          </a:solidFill>
                          <a:latin typeface="华文宋体" panose="02010600040101010101" pitchFamily="2" charset="-122"/>
                          <a:ea typeface="华文宋体" panose="02010600040101010101" pitchFamily="2" charset="-122"/>
                        </a:rPr>
                        <a:t>2</a:t>
                      </a:r>
                      <a:r>
                        <a:rPr lang="zh-CN" altLang="en-US" sz="1200" dirty="0">
                          <a:solidFill>
                            <a:schemeClr val="tx2">
                              <a:lumMod val="90000"/>
                              <a:lumOff val="10000"/>
                            </a:schemeClr>
                          </a:solidFill>
                          <a:latin typeface="华文宋体" panose="02010600040101010101" pitchFamily="2" charset="-122"/>
                          <a:ea typeface="华文宋体" panose="02010600040101010101" pitchFamily="2" charset="-122"/>
                        </a:rPr>
                        <a:t>名</a:t>
                      </a:r>
                    </a:p>
                  </a:txBody>
                  <a:tcPr marT="72000" marB="72000" anchor="ctr"/>
                </a:tc>
                <a:tc rowSpan="3">
                  <a:txBody>
                    <a:bodyPr/>
                    <a:lstStyle/>
                    <a:p>
                      <a:pPr marL="285750" indent="-285750" algn="l">
                        <a:buFont typeface="Arial" panose="020B0604020202020204" pitchFamily="34" charset="0"/>
                        <a:buChar char="•"/>
                      </a:pPr>
                      <a:r>
                        <a:rPr lang="zh-CN" altLang="en-US" sz="1200" dirty="0">
                          <a:solidFill>
                            <a:schemeClr val="tx2">
                              <a:lumMod val="90000"/>
                              <a:lumOff val="10000"/>
                            </a:schemeClr>
                          </a:solidFill>
                          <a:latin typeface="华文宋体" panose="02010600040101010101" pitchFamily="2" charset="-122"/>
                          <a:ea typeface="华文宋体" panose="02010600040101010101" pitchFamily="2" charset="-122"/>
                        </a:rPr>
                        <a:t>形象良好，品行端正，勤奋好学，吃苦耐劳</a:t>
                      </a:r>
                      <a:endParaRPr lang="en-US" altLang="zh-CN" sz="1200" dirty="0">
                        <a:solidFill>
                          <a:schemeClr val="tx2">
                            <a:lumMod val="90000"/>
                            <a:lumOff val="10000"/>
                          </a:schemeClr>
                        </a:solidFill>
                        <a:latin typeface="华文宋体" panose="02010600040101010101" pitchFamily="2" charset="-122"/>
                        <a:ea typeface="华文宋体" panose="02010600040101010101" pitchFamily="2" charset="-122"/>
                      </a:endParaRPr>
                    </a:p>
                    <a:p>
                      <a:pPr marL="285750" indent="-285750" algn="l">
                        <a:buFont typeface="Arial" panose="020B0604020202020204" pitchFamily="34" charset="0"/>
                        <a:buChar char="•"/>
                      </a:pPr>
                      <a:r>
                        <a:rPr lang="zh-CN" altLang="en-US" sz="1200" dirty="0">
                          <a:solidFill>
                            <a:schemeClr val="tx2">
                              <a:lumMod val="90000"/>
                              <a:lumOff val="10000"/>
                            </a:schemeClr>
                          </a:solidFill>
                          <a:latin typeface="华文宋体" panose="02010600040101010101" pitchFamily="2" charset="-122"/>
                          <a:ea typeface="华文宋体" panose="02010600040101010101" pitchFamily="2" charset="-122"/>
                        </a:rPr>
                        <a:t>良好的语言表达沟通能力</a:t>
                      </a:r>
                      <a:endParaRPr lang="en-US" altLang="zh-CN" sz="1200" dirty="0">
                        <a:solidFill>
                          <a:schemeClr val="tx2">
                            <a:lumMod val="90000"/>
                            <a:lumOff val="10000"/>
                          </a:schemeClr>
                        </a:solidFill>
                        <a:latin typeface="华文宋体" panose="02010600040101010101" pitchFamily="2" charset="-122"/>
                        <a:ea typeface="华文宋体" panose="02010600040101010101" pitchFamily="2" charset="-122"/>
                      </a:endParaRPr>
                    </a:p>
                    <a:p>
                      <a:pPr marL="285750" indent="-285750" algn="l">
                        <a:buFont typeface="Arial" panose="020B0604020202020204" pitchFamily="34" charset="0"/>
                        <a:buChar char="•"/>
                      </a:pPr>
                      <a:r>
                        <a:rPr lang="zh-CN" altLang="en-US" sz="1200" dirty="0">
                          <a:solidFill>
                            <a:schemeClr val="tx2">
                              <a:lumMod val="90000"/>
                              <a:lumOff val="10000"/>
                            </a:schemeClr>
                          </a:solidFill>
                          <a:latin typeface="华文宋体" panose="02010600040101010101" pitchFamily="2" charset="-122"/>
                          <a:ea typeface="华文宋体" panose="02010600040101010101" pitchFamily="2" charset="-122"/>
                        </a:rPr>
                        <a:t>具备团队合作精神，有责任心</a:t>
                      </a:r>
                      <a:endParaRPr lang="en-US" altLang="zh-CN" sz="1200" dirty="0">
                        <a:solidFill>
                          <a:schemeClr val="tx2">
                            <a:lumMod val="90000"/>
                            <a:lumOff val="10000"/>
                          </a:schemeClr>
                        </a:solidFill>
                        <a:latin typeface="华文宋体" panose="02010600040101010101" pitchFamily="2" charset="-122"/>
                        <a:ea typeface="华文宋体" panose="02010600040101010101" pitchFamily="2" charset="-122"/>
                      </a:endParaRPr>
                    </a:p>
                    <a:p>
                      <a:pPr marL="285750" indent="-285750" algn="l">
                        <a:buFont typeface="Arial" panose="020B0604020202020204" pitchFamily="34" charset="0"/>
                        <a:buChar char="•"/>
                      </a:pPr>
                      <a:r>
                        <a:rPr lang="zh-CN" altLang="en-US" sz="1200" dirty="0">
                          <a:solidFill>
                            <a:schemeClr val="tx2">
                              <a:lumMod val="90000"/>
                              <a:lumOff val="10000"/>
                            </a:schemeClr>
                          </a:solidFill>
                          <a:latin typeface="华文宋体" panose="02010600040101010101" pitchFamily="2" charset="-122"/>
                          <a:ea typeface="华文宋体" panose="02010600040101010101" pitchFamily="2" charset="-122"/>
                        </a:rPr>
                        <a:t>身体素质良好</a:t>
                      </a:r>
                    </a:p>
                  </a:txBody>
                  <a:tcPr anchor="ctr"/>
                </a:tc>
                <a:tc rowSpan="3">
                  <a:txBody>
                    <a:bodyPr/>
                    <a:lstStyle/>
                    <a:p>
                      <a:pPr marL="285750" indent="-285750" algn="l" defTabSz="685800" rtl="0" eaLnBrk="1" latinLnBrk="0" hangingPunct="1">
                        <a:buFont typeface="Arial" panose="020B0604020202020204" pitchFamily="34" charset="0"/>
                        <a:buChar char="•"/>
                      </a:pPr>
                      <a:r>
                        <a:rPr lang="zh-CN" altLang="en-US" sz="1200" kern="1200" dirty="0">
                          <a:solidFill>
                            <a:schemeClr val="tx2">
                              <a:lumMod val="90000"/>
                              <a:lumOff val="10000"/>
                            </a:schemeClr>
                          </a:solidFill>
                          <a:latin typeface="华文宋体" panose="02010600040101010101" pitchFamily="2" charset="-122"/>
                          <a:ea typeface="华文宋体" panose="02010600040101010101" pitchFamily="2" charset="-122"/>
                          <a:cs typeface="+mn-cs"/>
                        </a:rPr>
                        <a:t>免费食宿</a:t>
                      </a:r>
                      <a:endParaRPr lang="en-US" altLang="zh-CN" sz="1200" kern="1200" dirty="0">
                        <a:solidFill>
                          <a:schemeClr val="tx2">
                            <a:lumMod val="90000"/>
                            <a:lumOff val="10000"/>
                          </a:schemeClr>
                        </a:solidFill>
                        <a:latin typeface="华文宋体" panose="02010600040101010101" pitchFamily="2" charset="-122"/>
                        <a:ea typeface="华文宋体" panose="02010600040101010101" pitchFamily="2" charset="-122"/>
                        <a:cs typeface="+mn-cs"/>
                      </a:endParaRPr>
                    </a:p>
                    <a:p>
                      <a:pPr marL="285750" indent="-285750" algn="l" defTabSz="685800" rtl="0" eaLnBrk="1" latinLnBrk="0" hangingPunct="1">
                        <a:buFont typeface="Arial" panose="020B0604020202020204" pitchFamily="34" charset="0"/>
                        <a:buChar char="•"/>
                      </a:pPr>
                      <a:r>
                        <a:rPr lang="zh-CN" altLang="en-US" sz="1200" kern="1200" dirty="0">
                          <a:solidFill>
                            <a:schemeClr val="tx2">
                              <a:lumMod val="90000"/>
                              <a:lumOff val="10000"/>
                            </a:schemeClr>
                          </a:solidFill>
                          <a:latin typeface="华文宋体" panose="02010600040101010101" pitchFamily="2" charset="-122"/>
                          <a:ea typeface="华文宋体" panose="02010600040101010101" pitchFamily="2" charset="-122"/>
                          <a:cs typeface="+mn-cs"/>
                        </a:rPr>
                        <a:t>月休八天</a:t>
                      </a:r>
                      <a:endParaRPr lang="en-US" altLang="zh-CN" sz="1200" kern="1200" dirty="0">
                        <a:solidFill>
                          <a:schemeClr val="tx2">
                            <a:lumMod val="90000"/>
                            <a:lumOff val="10000"/>
                          </a:schemeClr>
                        </a:solidFill>
                        <a:latin typeface="华文宋体" panose="02010600040101010101" pitchFamily="2" charset="-122"/>
                        <a:ea typeface="华文宋体" panose="02010600040101010101" pitchFamily="2" charset="-122"/>
                        <a:cs typeface="+mn-cs"/>
                      </a:endParaRPr>
                    </a:p>
                    <a:p>
                      <a:pPr marL="285750" indent="-285750" algn="l" defTabSz="685800" rtl="0" eaLnBrk="1" latinLnBrk="0" hangingPunct="1">
                        <a:buFont typeface="Arial" panose="020B0604020202020204" pitchFamily="34" charset="0"/>
                        <a:buChar char="•"/>
                      </a:pPr>
                      <a:r>
                        <a:rPr lang="zh-CN" altLang="en-US" sz="1200" kern="1200" dirty="0">
                          <a:solidFill>
                            <a:schemeClr val="tx2">
                              <a:lumMod val="90000"/>
                              <a:lumOff val="10000"/>
                            </a:schemeClr>
                          </a:solidFill>
                          <a:latin typeface="华文宋体" panose="02010600040101010101" pitchFamily="2" charset="-122"/>
                          <a:ea typeface="华文宋体" panose="02010600040101010101" pitchFamily="2" charset="-122"/>
                          <a:cs typeface="+mn-cs"/>
                        </a:rPr>
                        <a:t>年终奖金</a:t>
                      </a:r>
                      <a:endParaRPr lang="en-US" altLang="zh-CN" sz="1200" kern="1200" dirty="0">
                        <a:solidFill>
                          <a:schemeClr val="tx2">
                            <a:lumMod val="90000"/>
                            <a:lumOff val="10000"/>
                          </a:schemeClr>
                        </a:solidFill>
                        <a:latin typeface="华文宋体" panose="02010600040101010101" pitchFamily="2" charset="-122"/>
                        <a:ea typeface="华文宋体" panose="02010600040101010101" pitchFamily="2" charset="-122"/>
                        <a:cs typeface="+mn-cs"/>
                      </a:endParaRPr>
                    </a:p>
                    <a:p>
                      <a:pPr marL="285750" indent="-285750" algn="l" defTabSz="685800" rtl="0" eaLnBrk="1" latinLnBrk="0" hangingPunct="1">
                        <a:buFont typeface="Arial" panose="020B0604020202020204" pitchFamily="34" charset="0"/>
                        <a:buChar char="•"/>
                      </a:pPr>
                      <a:r>
                        <a:rPr lang="zh-CN" altLang="en-US" sz="1200" kern="1200" dirty="0">
                          <a:solidFill>
                            <a:schemeClr val="tx2">
                              <a:lumMod val="90000"/>
                              <a:lumOff val="10000"/>
                            </a:schemeClr>
                          </a:solidFill>
                          <a:latin typeface="华文宋体" panose="02010600040101010101" pitchFamily="2" charset="-122"/>
                          <a:ea typeface="华文宋体" panose="02010600040101010101" pitchFamily="2" charset="-122"/>
                          <a:cs typeface="+mn-cs"/>
                        </a:rPr>
                        <a:t>完善的培训体系</a:t>
                      </a:r>
                      <a:endParaRPr lang="en-US" altLang="zh-CN" sz="1200" kern="1200" dirty="0">
                        <a:solidFill>
                          <a:schemeClr val="tx2">
                            <a:lumMod val="90000"/>
                            <a:lumOff val="10000"/>
                          </a:schemeClr>
                        </a:solidFill>
                        <a:latin typeface="华文宋体" panose="02010600040101010101" pitchFamily="2" charset="-122"/>
                        <a:ea typeface="华文宋体" panose="02010600040101010101" pitchFamily="2" charset="-122"/>
                        <a:cs typeface="+mn-cs"/>
                      </a:endParaRPr>
                    </a:p>
                    <a:p>
                      <a:pPr marL="285750" indent="-285750" algn="l" defTabSz="685800" rtl="0" eaLnBrk="1" latinLnBrk="0" hangingPunct="1">
                        <a:buFont typeface="Arial" panose="020B0604020202020204" pitchFamily="34" charset="0"/>
                        <a:buChar char="•"/>
                      </a:pPr>
                      <a:r>
                        <a:rPr lang="zh-CN" altLang="en-US" sz="1200" kern="1200" dirty="0">
                          <a:solidFill>
                            <a:schemeClr val="tx2">
                              <a:lumMod val="90000"/>
                              <a:lumOff val="10000"/>
                            </a:schemeClr>
                          </a:solidFill>
                          <a:latin typeface="华文宋体" panose="02010600040101010101" pitchFamily="2" charset="-122"/>
                          <a:ea typeface="华文宋体" panose="02010600040101010101" pitchFamily="2" charset="-122"/>
                          <a:cs typeface="+mn-cs"/>
                        </a:rPr>
                        <a:t>丰富多彩的员工活动</a:t>
                      </a:r>
                      <a:endParaRPr lang="en-US" altLang="zh-CN" sz="1200" kern="1200" dirty="0">
                        <a:solidFill>
                          <a:schemeClr val="tx2">
                            <a:lumMod val="90000"/>
                            <a:lumOff val="10000"/>
                          </a:schemeClr>
                        </a:solidFill>
                        <a:latin typeface="华文宋体" panose="02010600040101010101" pitchFamily="2" charset="-122"/>
                        <a:ea typeface="华文宋体" panose="02010600040101010101" pitchFamily="2" charset="-122"/>
                        <a:cs typeface="+mn-cs"/>
                      </a:endParaRPr>
                    </a:p>
                    <a:p>
                      <a:pPr marL="285750" indent="-285750" algn="l" defTabSz="685800" rtl="0" eaLnBrk="1" latinLnBrk="0" hangingPunct="1">
                        <a:buFont typeface="Arial" panose="020B0604020202020204" pitchFamily="34" charset="0"/>
                        <a:buChar char="•"/>
                      </a:pPr>
                      <a:r>
                        <a:rPr lang="zh-CN" altLang="en-US" sz="1200" kern="1200" dirty="0">
                          <a:solidFill>
                            <a:schemeClr val="tx2">
                              <a:lumMod val="90000"/>
                              <a:lumOff val="10000"/>
                            </a:schemeClr>
                          </a:solidFill>
                          <a:latin typeface="华文宋体" panose="02010600040101010101" pitchFamily="2" charset="-122"/>
                          <a:ea typeface="华文宋体" panose="02010600040101010101" pitchFamily="2" charset="-122"/>
                          <a:cs typeface="+mn-cs"/>
                        </a:rPr>
                        <a:t>法定节假日上班三倍加班费</a:t>
                      </a:r>
                      <a:endParaRPr lang="en-US" altLang="zh-CN" sz="1200" kern="1200" dirty="0">
                        <a:solidFill>
                          <a:schemeClr val="tx2">
                            <a:lumMod val="90000"/>
                            <a:lumOff val="10000"/>
                          </a:schemeClr>
                        </a:solidFill>
                        <a:latin typeface="华文宋体" panose="02010600040101010101" pitchFamily="2" charset="-122"/>
                        <a:ea typeface="华文宋体" panose="02010600040101010101" pitchFamily="2" charset="-122"/>
                        <a:cs typeface="+mn-cs"/>
                      </a:endParaRPr>
                    </a:p>
                  </a:txBody>
                  <a:tcPr anchor="ctr"/>
                </a:tc>
                <a:extLst>
                  <a:ext uri="{0D108BD9-81ED-4DB2-BD59-A6C34878D82A}">
                    <a16:rowId xmlns:a16="http://schemas.microsoft.com/office/drawing/2014/main" val="410884897"/>
                  </a:ext>
                </a:extLst>
              </a:tr>
              <a:tr h="652228">
                <a:tc>
                  <a:txBody>
                    <a:bodyPr/>
                    <a:lstStyle/>
                    <a:p>
                      <a:pPr algn="ctr"/>
                      <a:r>
                        <a:rPr lang="zh-CN" altLang="en-US" sz="1200" dirty="0">
                          <a:solidFill>
                            <a:schemeClr val="tx2">
                              <a:lumMod val="90000"/>
                              <a:lumOff val="10000"/>
                            </a:schemeClr>
                          </a:solidFill>
                          <a:latin typeface="华文宋体" panose="02010600040101010101" pitchFamily="2" charset="-122"/>
                          <a:ea typeface="华文宋体" panose="02010600040101010101" pitchFamily="2" charset="-122"/>
                        </a:rPr>
                        <a:t>餐饮服务实习生</a:t>
                      </a:r>
                    </a:p>
                  </a:txBody>
                  <a:tcPr marT="72000" marB="72000" anchor="ctr"/>
                </a:tc>
                <a:tc>
                  <a:txBody>
                    <a:bodyPr/>
                    <a:lstStyle/>
                    <a:p>
                      <a:pPr marL="0" algn="ctr" defTabSz="685800" rtl="0" eaLnBrk="1" latinLnBrk="0" hangingPunct="1"/>
                      <a:r>
                        <a:rPr lang="en-US" altLang="zh-CN" sz="1200" kern="1200" dirty="0">
                          <a:solidFill>
                            <a:schemeClr val="tx2">
                              <a:lumMod val="90000"/>
                              <a:lumOff val="10000"/>
                            </a:schemeClr>
                          </a:solidFill>
                          <a:latin typeface="华文宋体" panose="02010600040101010101" pitchFamily="2" charset="-122"/>
                          <a:ea typeface="华文宋体" panose="02010600040101010101" pitchFamily="2" charset="-122"/>
                          <a:cs typeface="+mn-cs"/>
                        </a:rPr>
                        <a:t>5</a:t>
                      </a:r>
                      <a:r>
                        <a:rPr lang="zh-CN" altLang="en-US" sz="1200" kern="1200" dirty="0">
                          <a:solidFill>
                            <a:schemeClr val="tx2">
                              <a:lumMod val="90000"/>
                              <a:lumOff val="10000"/>
                            </a:schemeClr>
                          </a:solidFill>
                          <a:latin typeface="华文宋体" panose="02010600040101010101" pitchFamily="2" charset="-122"/>
                          <a:ea typeface="华文宋体" panose="02010600040101010101" pitchFamily="2" charset="-122"/>
                          <a:cs typeface="+mn-cs"/>
                        </a:rPr>
                        <a:t>名</a:t>
                      </a:r>
                    </a:p>
                  </a:txBody>
                  <a:tcPr marT="72000" marB="72000" anchor="ct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930430567"/>
                  </a:ext>
                </a:extLst>
              </a:tr>
              <a:tr h="791172">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200" kern="1200" dirty="0">
                          <a:solidFill>
                            <a:schemeClr val="tx2">
                              <a:lumMod val="90000"/>
                              <a:lumOff val="10000"/>
                            </a:schemeClr>
                          </a:solidFill>
                          <a:latin typeface="华文宋体" panose="02010600040101010101" pitchFamily="2" charset="-122"/>
                          <a:ea typeface="华文宋体" panose="02010600040101010101" pitchFamily="2" charset="-122"/>
                          <a:cs typeface="+mn-cs"/>
                        </a:rPr>
                        <a:t>餐饮厨房实习生</a:t>
                      </a:r>
                      <a:endParaRPr lang="en-US" altLang="zh-CN" sz="1200" dirty="0">
                        <a:solidFill>
                          <a:schemeClr val="tx2">
                            <a:lumMod val="90000"/>
                            <a:lumOff val="10000"/>
                          </a:schemeClr>
                        </a:solidFill>
                        <a:latin typeface="华文宋体" panose="02010600040101010101" pitchFamily="2" charset="-122"/>
                        <a:ea typeface="华文宋体" panose="02010600040101010101" pitchFamily="2" charset="-122"/>
                      </a:endParaRPr>
                    </a:p>
                  </a:txBody>
                  <a:tcPr marT="72000" marB="72000" anchor="ctr"/>
                </a:tc>
                <a:tc>
                  <a:txBody>
                    <a:bodyPr/>
                    <a:lstStyle/>
                    <a:p>
                      <a:pPr marL="0" algn="ctr" defTabSz="685800" rtl="0" eaLnBrk="1" latinLnBrk="0" hangingPunct="1"/>
                      <a:r>
                        <a:rPr lang="en-US" altLang="zh-CN" sz="1200" kern="1200" dirty="0">
                          <a:solidFill>
                            <a:schemeClr val="tx2">
                              <a:lumMod val="90000"/>
                              <a:lumOff val="10000"/>
                            </a:schemeClr>
                          </a:solidFill>
                          <a:latin typeface="华文宋体" panose="02010600040101010101" pitchFamily="2" charset="-122"/>
                          <a:ea typeface="华文宋体" panose="02010600040101010101" pitchFamily="2" charset="-122"/>
                          <a:cs typeface="+mn-cs"/>
                        </a:rPr>
                        <a:t>3</a:t>
                      </a:r>
                      <a:r>
                        <a:rPr lang="zh-CN" altLang="en-US" sz="1200" kern="1200" dirty="0">
                          <a:solidFill>
                            <a:schemeClr val="tx2">
                              <a:lumMod val="90000"/>
                              <a:lumOff val="10000"/>
                            </a:schemeClr>
                          </a:solidFill>
                          <a:latin typeface="华文宋体" panose="02010600040101010101" pitchFamily="2" charset="-122"/>
                          <a:ea typeface="华文宋体" panose="02010600040101010101" pitchFamily="2" charset="-122"/>
                          <a:cs typeface="+mn-cs"/>
                        </a:rPr>
                        <a:t>名</a:t>
                      </a:r>
                    </a:p>
                  </a:txBody>
                  <a:tcPr marT="72000" marB="7200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29303411"/>
                  </a:ext>
                </a:extLst>
              </a:tr>
            </a:tbl>
          </a:graphicData>
        </a:graphic>
      </p:graphicFrame>
      <p:grpSp>
        <p:nvGrpSpPr>
          <p:cNvPr id="37" name="Group 24">
            <a:extLst>
              <a:ext uri="{FF2B5EF4-FFF2-40B4-BE49-F238E27FC236}">
                <a16:creationId xmlns:a16="http://schemas.microsoft.com/office/drawing/2014/main" id="{AF53829E-1AAE-4FAD-96B2-0BD8571151A0}"/>
              </a:ext>
            </a:extLst>
          </p:cNvPr>
          <p:cNvGrpSpPr/>
          <p:nvPr/>
        </p:nvGrpSpPr>
        <p:grpSpPr>
          <a:xfrm>
            <a:off x="448976" y="8342523"/>
            <a:ext cx="2865522" cy="553998"/>
            <a:chOff x="1259821" y="7957153"/>
            <a:chExt cx="2865522" cy="573751"/>
          </a:xfrm>
        </p:grpSpPr>
        <p:sp>
          <p:nvSpPr>
            <p:cNvPr id="38" name="TextBox 25">
              <a:extLst>
                <a:ext uri="{FF2B5EF4-FFF2-40B4-BE49-F238E27FC236}">
                  <a16:creationId xmlns:a16="http://schemas.microsoft.com/office/drawing/2014/main" id="{46A0D783-F5E2-41A3-962E-6AD2F1874513}"/>
                </a:ext>
              </a:extLst>
            </p:cNvPr>
            <p:cNvSpPr txBox="1"/>
            <p:nvPr/>
          </p:nvSpPr>
          <p:spPr>
            <a:xfrm>
              <a:off x="1259821" y="7957153"/>
              <a:ext cx="2865522" cy="573751"/>
            </a:xfrm>
            <a:prstGeom prst="rect">
              <a:avLst/>
            </a:prstGeom>
            <a:noFill/>
          </p:spPr>
          <p:txBody>
            <a:bodyPr wrap="square" rtlCol="0">
              <a:spAutoFit/>
            </a:bodyPr>
            <a:lstStyle/>
            <a:p>
              <a:r>
                <a:rPr lang="ja-JP" altLang="en-US" sz="1500" b="1" dirty="0">
                  <a:latin typeface="华文宋体" panose="02010600040101010101" pitchFamily="2" charset="-122"/>
                  <a:ea typeface="华文宋体" panose="02010600040101010101" pitchFamily="2" charset="-122"/>
                  <a:cs typeface="Arial" panose="020B0604020202020204" pitchFamily="34" charset="0"/>
                </a:rPr>
                <a:t>加入万豪大家庭</a:t>
              </a:r>
              <a:r>
                <a:rPr lang="en-US" sz="1500" dirty="0">
                  <a:latin typeface="华文宋体" panose="02010600040101010101" pitchFamily="2" charset="-122"/>
                  <a:ea typeface="华文宋体" panose="02010600040101010101" pitchFamily="2" charset="-122"/>
                  <a:cs typeface="Arial" panose="020B0604020202020204" pitchFamily="34" charset="0"/>
                </a:rPr>
                <a:t>marriott.com/careers</a:t>
              </a:r>
            </a:p>
          </p:txBody>
        </p:sp>
        <p:cxnSp>
          <p:nvCxnSpPr>
            <p:cNvPr id="39" name="Straight Connector 26">
              <a:extLst>
                <a:ext uri="{FF2B5EF4-FFF2-40B4-BE49-F238E27FC236}">
                  <a16:creationId xmlns:a16="http://schemas.microsoft.com/office/drawing/2014/main" id="{0AA21783-9FCC-45E8-A4C7-0D3ECB0B44EB}"/>
                </a:ext>
              </a:extLst>
            </p:cNvPr>
            <p:cNvCxnSpPr/>
            <p:nvPr/>
          </p:nvCxnSpPr>
          <p:spPr>
            <a:xfrm>
              <a:off x="1365727" y="8451580"/>
              <a:ext cx="172051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pic>
        <p:nvPicPr>
          <p:cNvPr id="21" name="图片 20"/>
          <p:cNvPicPr>
            <a:picLocks noChangeAspect="1"/>
          </p:cNvPicPr>
          <p:nvPr/>
        </p:nvPicPr>
        <p:blipFill rotWithShape="1">
          <a:blip r:embed="rId5" cstate="hqprint">
            <a:biLevel thresh="75000"/>
            <a:extLst>
              <a:ext uri="{28A0092B-C50C-407E-A947-70E740481C1C}">
                <a14:useLocalDpi xmlns:a14="http://schemas.microsoft.com/office/drawing/2010/main" val="0"/>
              </a:ext>
            </a:extLst>
          </a:blip>
          <a:srcRect b="31004"/>
          <a:stretch/>
        </p:blipFill>
        <p:spPr>
          <a:xfrm>
            <a:off x="2547645" y="239345"/>
            <a:ext cx="1640283" cy="568985"/>
          </a:xfrm>
          <a:prstGeom prst="rect">
            <a:avLst/>
          </a:prstGeom>
        </p:spPr>
      </p:pic>
      <p:sp>
        <p:nvSpPr>
          <p:cNvPr id="44" name="TextBox 14">
            <a:extLst>
              <a:ext uri="{FF2B5EF4-FFF2-40B4-BE49-F238E27FC236}">
                <a16:creationId xmlns:a16="http://schemas.microsoft.com/office/drawing/2014/main" id="{EC7E244F-FCE0-4EFE-A8CC-6C1AC6383C4A}"/>
              </a:ext>
            </a:extLst>
          </p:cNvPr>
          <p:cNvSpPr txBox="1"/>
          <p:nvPr/>
        </p:nvSpPr>
        <p:spPr>
          <a:xfrm>
            <a:off x="386889" y="2259354"/>
            <a:ext cx="6172056" cy="307777"/>
          </a:xfrm>
          <a:prstGeom prst="rect">
            <a:avLst/>
          </a:prstGeom>
          <a:solidFill>
            <a:schemeClr val="bg1"/>
          </a:solidFill>
        </p:spPr>
        <p:txBody>
          <a:bodyPr wrap="square" rtlCol="0">
            <a:spAutoFit/>
          </a:bodyPr>
          <a:lstStyle/>
          <a:p>
            <a:r>
              <a:rPr lang="en-US" sz="1400" dirty="0">
                <a:solidFill>
                  <a:schemeClr val="tx2">
                    <a:lumMod val="90000"/>
                    <a:lumOff val="10000"/>
                  </a:schemeClr>
                </a:solidFill>
                <a:latin typeface="华文宋体" panose="02010600040101010101" pitchFamily="2" charset="-122"/>
                <a:ea typeface="华文宋体" panose="02010600040101010101" pitchFamily="2" charset="-122"/>
              </a:rPr>
              <a:t> </a:t>
            </a:r>
            <a:r>
              <a:rPr lang="zh-CN" altLang="en-US" sz="1200" dirty="0">
                <a:solidFill>
                  <a:schemeClr val="tx2">
                    <a:lumMod val="90000"/>
                    <a:lumOff val="10000"/>
                  </a:schemeClr>
                </a:solidFill>
                <a:latin typeface="华文宋体" panose="02010600040101010101" pitchFamily="2" charset="-122"/>
                <a:ea typeface="华文宋体" panose="02010600040101010101" pitchFamily="2" charset="-122"/>
              </a:rPr>
              <a:t>加入全球瞩目的酒店业公司，为实现美好的明天而努力奋斗</a:t>
            </a:r>
            <a:r>
              <a:rPr lang="zh-CN" altLang="en-US" sz="1400" dirty="0">
                <a:solidFill>
                  <a:schemeClr val="tx2">
                    <a:lumMod val="90000"/>
                    <a:lumOff val="10000"/>
                  </a:schemeClr>
                </a:solidFill>
                <a:latin typeface="华文宋体" panose="02010600040101010101" pitchFamily="2" charset="-122"/>
                <a:ea typeface="华文宋体" panose="02010600040101010101" pitchFamily="2" charset="-122"/>
              </a:rPr>
              <a:t>。</a:t>
            </a:r>
            <a:endParaRPr lang="en-US" sz="1400" dirty="0">
              <a:solidFill>
                <a:schemeClr val="tx2">
                  <a:lumMod val="90000"/>
                  <a:lumOff val="10000"/>
                </a:schemeClr>
              </a:solidFill>
              <a:latin typeface="华文宋体" panose="02010600040101010101" pitchFamily="2" charset="-122"/>
              <a:ea typeface="华文宋体" panose="02010600040101010101" pitchFamily="2" charset="-122"/>
            </a:endParaRPr>
          </a:p>
        </p:txBody>
      </p:sp>
      <p:pic>
        <p:nvPicPr>
          <p:cNvPr id="3" name="图片 2"/>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719778" y="8368455"/>
            <a:ext cx="545716" cy="547990"/>
          </a:xfrm>
          <a:prstGeom prst="rect">
            <a:avLst/>
          </a:prstGeom>
        </p:spPr>
      </p:pic>
    </p:spTree>
    <p:extLst>
      <p:ext uri="{BB962C8B-B14F-4D97-AF65-F5344CB8AC3E}">
        <p14:creationId xmlns:p14="http://schemas.microsoft.com/office/powerpoint/2010/main" val="1488994558"/>
      </p:ext>
    </p:extLst>
  </p:cSld>
  <p:clrMapOvr>
    <a:masterClrMapping/>
  </p:clrMapOvr>
</p:sld>
</file>

<file path=ppt/theme/theme1.xml><?xml version="1.0" encoding="utf-8"?>
<a:theme xmlns:a="http://schemas.openxmlformats.org/drawingml/2006/main" name="Office Theme">
  <a:themeElements>
    <a:clrScheme name="Custom 1">
      <a:dk1>
        <a:srgbClr val="25282A"/>
      </a:dk1>
      <a:lt1>
        <a:sysClr val="window" lastClr="FFFFFF"/>
      </a:lt1>
      <a:dk2>
        <a:srgbClr val="25282A"/>
      </a:dk2>
      <a:lt2>
        <a:srgbClr val="FFFFFF"/>
      </a:lt2>
      <a:accent1>
        <a:srgbClr val="5A3F99"/>
      </a:accent1>
      <a:accent2>
        <a:srgbClr val="F9AA3F"/>
      </a:accent2>
      <a:accent3>
        <a:srgbClr val="FD9561"/>
      </a:accent3>
      <a:accent4>
        <a:srgbClr val="5A3F99"/>
      </a:accent4>
      <a:accent5>
        <a:srgbClr val="5A3F99"/>
      </a:accent5>
      <a:accent6>
        <a:srgbClr val="25282A"/>
      </a:accent6>
      <a:hlink>
        <a:srgbClr val="25282A"/>
      </a:hlink>
      <a:folHlink>
        <a:srgbClr val="25282A"/>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2244</TotalTime>
  <Words>246</Words>
  <Application>Microsoft Office PowerPoint</Application>
  <PresentationFormat>信纸(8.5x11 英寸)</PresentationFormat>
  <Paragraphs>30</Paragraphs>
  <Slides>1</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vt:i4>
      </vt:variant>
    </vt:vector>
  </HeadingPairs>
  <TitlesOfParts>
    <vt:vector size="6" baseType="lpstr">
      <vt:lpstr>华文宋体</vt:lpstr>
      <vt:lpstr>Arial</vt:lpstr>
      <vt:lpstr>Calibri</vt:lpstr>
      <vt:lpstr>Calibri Light</vt:lpstr>
      <vt:lpstr>Office Theme</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Chelsey McMillan</dc:creator>
  <cp:lastModifiedBy>Wang, Dora</cp:lastModifiedBy>
  <cp:revision>254</cp:revision>
  <cp:lastPrinted>2023-04-04T01:44:10Z</cp:lastPrinted>
  <dcterms:created xsi:type="dcterms:W3CDTF">2020-03-26T15:44:54Z</dcterms:created>
  <dcterms:modified xsi:type="dcterms:W3CDTF">2026-04-27T00:42:30Z</dcterms:modified>
</cp:coreProperties>
</file>