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5" d="100"/>
          <a:sy n="95" d="100"/>
        </p:scale>
        <p:origin x="1920" y="-1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lenda.xiao@langhamhotels.com" TargetMode="External"/><Relationship Id="rId2" Type="http://schemas.openxmlformats.org/officeDocument/2006/relationships/hyperlink" Target="https://www.langhamhotels.com/sc/the-langham/haikou/overview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76784" y="123443"/>
            <a:ext cx="6525768" cy="9608820"/>
          </a:xfrm>
          <a:prstGeom prst="rect">
            <a:avLst/>
          </a:prstGeom>
        </p:spPr>
      </p:pic>
      <p:sp>
        <p:nvSpPr>
          <p:cNvPr id="2" name="textbox 2"/>
          <p:cNvSpPr/>
          <p:nvPr/>
        </p:nvSpPr>
        <p:spPr>
          <a:xfrm>
            <a:off x="632000" y="4658650"/>
            <a:ext cx="5739765" cy="16478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2807"/>
              </a:lnSpc>
              <a:tabLst/>
            </a:pPr>
            <a:endParaRPr lang="x-none" altLang="x-none" sz="100" dirty="0"/>
          </a:p>
          <a:p>
            <a:pPr marL="12700" indent="277368" algn="l" rtl="0" eaLnBrk="0">
              <a:lnSpc>
                <a:spcPct val="145000"/>
              </a:lnSpc>
              <a:tabLst/>
            </a:pPr>
            <a:r>
              <a:rPr sz="1000" spc="4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海口朗廷酒店坐落于集大自然美景与繁华都会生活于一身的市中心，  格调高雅、  品味脱俗</a:t>
            </a:r>
            <a:r>
              <a:rPr sz="10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。  </a:t>
            </a:r>
            <a:r>
              <a:rPr sz="1000" spc="7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酒店位于南渡江入海口处，  将中国南海的绚丽海滨景色尽收眼底。酒店地处</a:t>
            </a:r>
            <a:r>
              <a:rPr sz="1000" spc="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海</a:t>
            </a:r>
            <a:r>
              <a:rPr sz="10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口CBD的中心商   </a:t>
            </a:r>
            <a:r>
              <a:rPr sz="1000" spc="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圈，  周边拥有囊括众多知名品牌的生生百货、京华城及</a:t>
            </a:r>
            <a:r>
              <a:rPr sz="10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海口N次方公园，  尽享交通便利，  俯瞰万   </a:t>
            </a:r>
            <a:r>
              <a:rPr sz="10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绿园，  毗邻省政府，  是海</a:t>
            </a:r>
            <a:r>
              <a:rPr sz="10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口标志性的建筑之一。</a:t>
            </a:r>
            <a:endParaRPr lang="x-none" altLang="x-none" sz="1000" dirty="0"/>
          </a:p>
          <a:p>
            <a:pPr marL="300821" algn="l" rtl="0" eaLnBrk="0">
              <a:lnSpc>
                <a:spcPct val="97000"/>
              </a:lnSpc>
              <a:spcBef>
                <a:spcPts val="698"/>
              </a:spcBef>
              <a:tabLst/>
            </a:pPr>
            <a:r>
              <a:rPr sz="1100" spc="-4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酒店设有249间尊贵雅致的客房，  设计别具特色，  高雅脱俗。  中餐厅唐阁的装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潢时尚瑰</a:t>
            </a:r>
            <a:endParaRPr lang="x-none" altLang="x-none" sz="1100" dirty="0"/>
          </a:p>
          <a:p>
            <a:pPr marL="14327" algn="l" rtl="0" eaLnBrk="0">
              <a:lnSpc>
                <a:spcPct val="92000"/>
              </a:lnSpc>
              <a:spcBef>
                <a:spcPts val="655"/>
              </a:spcBef>
              <a:tabLst/>
            </a:pPr>
            <a:r>
              <a:rPr sz="1100" spc="-5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丽，  出品精湛，  除此之外还有4家各具特色的餐厅及酒吧，  让宾客在海口的迷人市景</a:t>
            </a:r>
            <a:r>
              <a:rPr sz="1100" spc="-3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环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抱下，</a:t>
            </a:r>
            <a:endParaRPr lang="x-none" altLang="x-none" sz="1100" dirty="0"/>
          </a:p>
          <a:p>
            <a:pPr marL="13346" algn="l" rtl="0" eaLnBrk="0">
              <a:lnSpc>
                <a:spcPts val="1979"/>
              </a:lnSpc>
              <a:tabLst/>
            </a:pPr>
            <a:r>
              <a:rPr sz="11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享用精心炮制的美食。活动场地别具风格，  拥有1间设备完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善的宴会厅及3间多功能厅，  是</a:t>
            </a:r>
            <a:endParaRPr lang="x-none" altLang="x-none" sz="1100" dirty="0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555747" y="6583680"/>
            <a:ext cx="1953767" cy="1412748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551688" y="6583680"/>
            <a:ext cx="1953767" cy="1392936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525780" y="8045195"/>
            <a:ext cx="1967484" cy="137312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2567939" y="8045195"/>
            <a:ext cx="1941576" cy="137312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4570475" y="6598919"/>
            <a:ext cx="1802891" cy="1397507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4568952" y="8039100"/>
            <a:ext cx="1804416" cy="1386839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2186939" y="356615"/>
            <a:ext cx="2429255" cy="704088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2247138" y="1251813"/>
            <a:ext cx="2317750" cy="2851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5265"/>
              </a:lnSpc>
              <a:tabLst/>
            </a:pPr>
            <a:endParaRPr lang="x-none" altLang="x-none" sz="100" dirty="0"/>
          </a:p>
          <a:p>
            <a:pPr marL="12700" algn="l" rtl="0" eaLnBrk="0">
              <a:lnSpc>
                <a:spcPct val="95000"/>
              </a:lnSpc>
              <a:tabLst/>
            </a:pPr>
            <a:r>
              <a:rPr sz="1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海口朗廷</a:t>
            </a:r>
            <a:r>
              <a:rPr sz="18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酒店招聘简章</a:t>
            </a:r>
            <a:endParaRPr lang="x-none" altLang="x-none" sz="1800" dirty="0"/>
          </a:p>
        </p:txBody>
      </p:sp>
      <p:sp>
        <p:nvSpPr>
          <p:cNvPr id="11" name="textbox 11"/>
          <p:cNvSpPr/>
          <p:nvPr/>
        </p:nvSpPr>
        <p:spPr>
          <a:xfrm>
            <a:off x="631104" y="6383090"/>
            <a:ext cx="2517139" cy="1885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868"/>
              </a:lnSpc>
              <a:tabLst/>
            </a:pPr>
            <a:endParaRPr lang="x-none" altLang="x-none" sz="100" dirty="0"/>
          </a:p>
          <a:p>
            <a:pPr marL="12700" algn="l" rtl="0" eaLnBrk="0">
              <a:lnSpc>
                <a:spcPct val="97000"/>
              </a:lnSpc>
              <a:tabLst/>
            </a:pPr>
            <a:r>
              <a:rPr sz="1100" spc="-5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举行会议、婚宴和特别庆典的理</a:t>
            </a:r>
            <a:r>
              <a:rPr sz="1100" spc="-4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想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地点。</a:t>
            </a:r>
            <a:endParaRPr lang="x-none" altLang="x-none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355008"/>
              </p:ext>
            </p:extLst>
          </p:nvPr>
        </p:nvGraphicFramePr>
        <p:xfrm>
          <a:off x="176784" y="123443"/>
          <a:ext cx="6525259" cy="9599294"/>
        </p:xfrm>
        <a:graphic>
          <a:graphicData uri="http://schemas.openxmlformats.org/drawingml/2006/table">
            <a:tbl>
              <a:tblPr/>
              <a:tblGrid>
                <a:gridCol w="6525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59929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marL="444246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2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福</a:t>
                      </a:r>
                      <a:r>
                        <a:rPr sz="12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利待遇：</a:t>
                      </a:r>
                      <a:endParaRPr lang="x-none" altLang="x-none" sz="1200" dirty="0"/>
                    </a:p>
                    <a:p>
                      <a:pPr marL="507888" algn="l" rtl="0" eaLnBrk="0">
                        <a:lnSpc>
                          <a:spcPts val="1335"/>
                        </a:lnSpc>
                        <a:spcBef>
                          <a:spcPts val="1366"/>
                        </a:spcBef>
                        <a:tabLst/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    </a:t>
                      </a:r>
                      <a:r>
                        <a:rPr lang="zh-CN" altLang="en-US"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月薪</a:t>
                      </a:r>
                      <a:r>
                        <a:rPr lang="en-US" altLang="zh-CN"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2300-2400</a:t>
                      </a:r>
                      <a:r>
                        <a:rPr lang="zh-CN" altLang="en-US"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元</a:t>
                      </a:r>
                      <a:r>
                        <a:rPr lang="en-US" altLang="zh-CN"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zh-CN" altLang="en-US"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月</a:t>
                      </a:r>
                      <a:r>
                        <a:rPr sz="10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；</a:t>
                      </a:r>
                      <a:endParaRPr lang="x-none" altLang="x-none" sz="1000" dirty="0"/>
                    </a:p>
                    <a:p>
                      <a:pPr marL="507888" algn="l" rtl="0" eaLnBrk="0">
                        <a:lnSpc>
                          <a:spcPct val="96000"/>
                        </a:lnSpc>
                        <a:spcBef>
                          <a:spcPts val="434"/>
                        </a:spcBef>
                        <a:tabLst/>
                      </a:pP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   </a:t>
                      </a:r>
                      <a:r>
                        <a:rPr lang="zh-CN" altLang="en-US" sz="1100" spc="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月休</a:t>
                      </a:r>
                      <a:r>
                        <a:rPr lang="en-US" altLang="zh-CN" sz="1100" spc="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zh-CN" altLang="en-US" sz="1100" spc="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天；</a:t>
                      </a:r>
                      <a:endParaRPr lang="en-US" sz="1100" spc="10" dirty="0" smtClean="0">
                        <a:solidFill>
                          <a:srgbClr val="000000">
                            <a:alpha val="100000"/>
                          </a:srgb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79338" indent="-171450" algn="l" rtl="0" eaLnBrk="0">
                        <a:lnSpc>
                          <a:spcPct val="96000"/>
                        </a:lnSpc>
                        <a:spcBef>
                          <a:spcPts val="434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sz="1100" spc="10" dirty="0" err="1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法定假期加班支</a:t>
                      </a:r>
                      <a:r>
                        <a:rPr sz="1100" spc="0" dirty="0" err="1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付三倍加班工资</a:t>
                      </a:r>
                      <a:r>
                        <a:rPr sz="11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；</a:t>
                      </a:r>
                      <a:endParaRPr lang="x-none" altLang="x-none" sz="1100" dirty="0"/>
                    </a:p>
                    <a:p>
                      <a:pPr marL="507888" algn="l" rtl="0" eaLnBrk="0">
                        <a:lnSpc>
                          <a:spcPct val="96000"/>
                        </a:lnSpc>
                        <a:spcBef>
                          <a:spcPts val="625"/>
                        </a:spcBef>
                        <a:tabLst/>
                      </a:pPr>
                      <a:r>
                        <a:rPr sz="1600" spc="-10" baseline="3255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两头班、夜班特殊补贴；</a:t>
                      </a:r>
                      <a:endParaRPr lang="x-none" altLang="x-none" sz="1100" dirty="0"/>
                    </a:p>
                    <a:p>
                      <a:pPr marL="507888" algn="l" rtl="0" eaLnBrk="0">
                        <a:lnSpc>
                          <a:spcPct val="96000"/>
                        </a:lnSpc>
                        <a:spcBef>
                          <a:spcPts val="637"/>
                        </a:spcBef>
                        <a:tabLst/>
                      </a:pPr>
                      <a:r>
                        <a:rPr sz="110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   </a:t>
                      </a:r>
                      <a:r>
                        <a:rPr sz="110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每年</a:t>
                      </a:r>
                      <a:r>
                        <a:rPr sz="110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 UI"/>
                          <a:ea typeface="Microsoft YaHei UI"/>
                          <a:cs typeface="Microsoft YaHei UI"/>
                        </a:rPr>
                        <a:t>6</a:t>
                      </a:r>
                      <a:r>
                        <a:rPr sz="110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天全薪病</a:t>
                      </a:r>
                      <a:r>
                        <a:rPr sz="11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；</a:t>
                      </a:r>
                      <a:endParaRPr lang="x-none" altLang="x-none" sz="1100" dirty="0"/>
                    </a:p>
                    <a:p>
                      <a:pPr marL="507888" algn="l" rtl="0" eaLnBrk="0">
                        <a:lnSpc>
                          <a:spcPct val="96000"/>
                        </a:lnSpc>
                        <a:spcBef>
                          <a:spcPts val="633"/>
                        </a:spcBef>
                        <a:tabLst/>
                      </a:pPr>
                      <a:r>
                        <a:rPr sz="1600" spc="-10" baseline="3255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市中心的员工宿舍；</a:t>
                      </a:r>
                      <a:endParaRPr lang="x-none" altLang="x-none" sz="1100" dirty="0"/>
                    </a:p>
                    <a:p>
                      <a:pPr marL="507905" algn="l" rtl="0" eaLnBrk="0">
                        <a:lnSpc>
                          <a:spcPct val="95000"/>
                        </a:lnSpc>
                        <a:spcBef>
                          <a:spcPts val="638"/>
                        </a:spcBef>
                        <a:tabLst/>
                      </a:pPr>
                      <a:r>
                        <a:rPr sz="1700" spc="10" baseline="3064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美味的员工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餐；</a:t>
                      </a:r>
                      <a:endParaRPr lang="x-none" altLang="x-none" sz="1100" dirty="0"/>
                    </a:p>
                    <a:p>
                      <a:pPr marL="507888" algn="l" rtl="0" eaLnBrk="0">
                        <a:lnSpc>
                          <a:spcPct val="97000"/>
                        </a:lnSpc>
                        <a:spcBef>
                          <a:spcPts val="632"/>
                        </a:spcBef>
                        <a:tabLst/>
                      </a:pP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   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多彩的团队活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动；</a:t>
                      </a:r>
                      <a:endParaRPr lang="x-none" altLang="x-none" sz="1100" dirty="0"/>
                    </a:p>
                    <a:p>
                      <a:pPr marL="507888" algn="l" rtl="0" eaLnBrk="0">
                        <a:lnSpc>
                          <a:spcPct val="96000"/>
                        </a:lnSpc>
                        <a:spcBef>
                          <a:spcPts val="620"/>
                        </a:spcBef>
                        <a:tabLst/>
                      </a:pPr>
                      <a:r>
                        <a:rPr sz="1600" spc="-10" baseline="3255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•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丰富的培训和发展机会；</a:t>
                      </a:r>
                      <a:endParaRPr lang="x-none" altLang="x-none" sz="11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x-none" altLang="x-none" sz="1000" dirty="0"/>
                    </a:p>
                    <a:p>
                      <a:pPr marL="396118" indent="-6309" algn="l" rtl="0" eaLnBrk="0">
                        <a:lnSpc>
                          <a:spcPct val="146000"/>
                        </a:lnSpc>
                        <a:spcBef>
                          <a:spcPts val="341"/>
                        </a:spcBef>
                        <a:tabLst/>
                      </a:pP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酒店网址: 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hlinkClick r:id="rId2">
                            <a:extLst>
                              <a:ext uri="{DAF060AB-1E55-43B9-8AAB-6FB025537F2F}">
                                <wpsdc:hlinkClr xmlns:wpsdc="http://www.wps.cn/officeDocument/2017/drawingmlCustomData" xmlns="" val="0563C1"/>
                                <wpsdc:folHlinkClr xmlns:wpsdc="http://www.wps.cn/officeDocument/2017/drawingmlCustomData" xmlns="" val="0563C1"/>
                                <wpsdc:hlinkUnderline xmlns:wpsdc="http://www.wps.cn/officeDocument/2017/drawingmlCustomData" xmlns="" val="0"/>
                              </a:ext>
                            </a:extLst>
                          </a:hlinkClick>
                        </a:rPr>
                        <a:t>https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://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www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.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langhamhotels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.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com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/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sc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/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the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-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langham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/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haikou</a:t>
                      </a:r>
                      <a:r>
                        <a:rPr sz="1100" u="sng" spc="2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/</a:t>
                      </a:r>
                      <a:r>
                        <a:rPr sz="1100" u="sng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overview/</a:t>
                      </a:r>
                      <a:r>
                        <a:rPr sz="1100" spc="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                       </a:t>
                      </a:r>
                      <a:r>
                        <a:rPr sz="11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电子邮箱：  </a:t>
                      </a:r>
                      <a:r>
                        <a:rPr sz="1100" u="sng" spc="-20" dirty="0">
                          <a:solidFill>
                            <a:srgbClr val="0563C1">
                              <a:alpha val="100000"/>
                            </a:srgbClr>
                          </a:solidFill>
                          <a:hlinkClick r:id="rId3">
                            <a:extLst>
                              <a:ext uri="{DAF060AB-1E55-43B9-8AAB-6FB025537F2F}">
                                <wpsdc:hlinkClr xmlns:wpsdc="http://www.wps.cn/officeDocument/2017/drawingmlCustomData" xmlns="" val="0563C1"/>
                                <wpsdc:folHlinkClr xmlns:wpsdc="http://www.wps.cn/officeDocument/2017/drawingmlCustomData" xmlns="" val="0563C1"/>
                                <wpsdc:hlinkUnderline xmlns:wpsdc="http://www.wps.cn/officeDocument/2017/drawingmlCustomData" xmlns="" val="0"/>
                              </a:ext>
                            </a:extLst>
                          </a:hlinkClick>
                        </a:rPr>
                        <a:t>glenda.xiao@langhamhotels.co</a:t>
                      </a:r>
                      <a:r>
                        <a:rPr sz="1100" u="sng" spc="-10" dirty="0">
                          <a:solidFill>
                            <a:srgbClr val="0563C1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m</a:t>
                      </a:r>
                      <a:endParaRPr lang="x-none" altLang="x-none" sz="1100" dirty="0"/>
                    </a:p>
                    <a:p>
                      <a:pPr marL="389668" algn="l" rtl="0" eaLnBrk="0">
                        <a:lnSpc>
                          <a:spcPct val="98000"/>
                        </a:lnSpc>
                        <a:spcBef>
                          <a:spcPts val="813"/>
                        </a:spcBef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联系电话：  0898--66969777</a:t>
                      </a:r>
                      <a:r>
                        <a:rPr sz="1100" spc="-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转</a:t>
                      </a:r>
                      <a:r>
                        <a:rPr lang="zh-CN" altLang="en-US" sz="1100" spc="-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人才及企业文化部</a:t>
                      </a:r>
                      <a:endParaRPr lang="en-US" altLang="zh-CN" sz="1100" spc="-10" dirty="0" smtClean="0">
                        <a:solidFill>
                          <a:srgbClr val="000000">
                            <a:alpha val="100000"/>
                          </a:srgbClr>
                        </a:solidFill>
                        <a:latin typeface="Microsoft YaHei"/>
                        <a:ea typeface="Microsoft YaHei"/>
                        <a:cs typeface="Microsoft YaHei"/>
                      </a:endParaRPr>
                    </a:p>
                    <a:p>
                      <a:pPr marL="389668" algn="l" rtl="0" eaLnBrk="0">
                        <a:lnSpc>
                          <a:spcPct val="98000"/>
                        </a:lnSpc>
                        <a:spcBef>
                          <a:spcPts val="813"/>
                        </a:spcBef>
                        <a:tabLst/>
                      </a:pPr>
                      <a:r>
                        <a:rPr lang="en-US" sz="1100" spc="-10" baseline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                   </a:t>
                      </a:r>
                      <a:r>
                        <a:rPr sz="1100" spc="30" dirty="0" err="1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萧女士</a:t>
                      </a:r>
                      <a:r>
                        <a:rPr sz="1100" spc="3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1868955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627</a:t>
                      </a:r>
                      <a:endParaRPr lang="x-none" altLang="x-none" sz="1100" dirty="0"/>
                    </a:p>
                    <a:p>
                      <a:pPr marL="389668" algn="l" rtl="0" eaLnBrk="0">
                        <a:lnSpc>
                          <a:spcPct val="98000"/>
                        </a:lnSpc>
                        <a:spcBef>
                          <a:spcPts val="813"/>
                        </a:spcBef>
                        <a:tabLst/>
                      </a:pPr>
                      <a:r>
                        <a:rPr sz="1100" spc="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地址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：海口市龙华区滨海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大道77</a:t>
                      </a:r>
                      <a:r>
                        <a:rPr sz="1100" spc="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号海口朗廷酒店</a:t>
                      </a:r>
                      <a:r>
                        <a:rPr lang="zh-CN" altLang="en-US" sz="1100" spc="-10" dirty="0" smtClean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Microsoft YaHei"/>
                          <a:ea typeface="Microsoft YaHei"/>
                          <a:cs typeface="Microsoft YaHei"/>
                        </a:rPr>
                        <a:t>人才及企业文化部</a:t>
                      </a:r>
                      <a:endParaRPr lang="en-US" altLang="zh-CN" sz="1100" spc="-10" dirty="0" smtClean="0">
                        <a:solidFill>
                          <a:srgbClr val="000000">
                            <a:alpha val="100000"/>
                          </a:srgbClr>
                        </a:solidFill>
                        <a:latin typeface="Microsoft YaHei"/>
                        <a:ea typeface="Microsoft YaHei"/>
                        <a:cs typeface="Microsoft YaHe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EEE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EEE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EEE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EEE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4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186939" y="356615"/>
            <a:ext cx="2429255" cy="704088"/>
          </a:xfrm>
          <a:prstGeom prst="rect">
            <a:avLst/>
          </a:prstGeom>
        </p:spPr>
      </p:pic>
      <p:graphicFrame>
        <p:nvGraphicFramePr>
          <p:cNvPr id="15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02229"/>
              </p:ext>
            </p:extLst>
          </p:nvPr>
        </p:nvGraphicFramePr>
        <p:xfrm>
          <a:off x="1923985" y="3387439"/>
          <a:ext cx="3030854" cy="331915"/>
        </p:xfrm>
        <a:graphic>
          <a:graphicData uri="http://schemas.openxmlformats.org/drawingml/2006/table">
            <a:tbl>
              <a:tblPr/>
              <a:tblGrid>
                <a:gridCol w="3030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57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  <a:tabLst/>
                      </a:pPr>
                      <a:endParaRPr lang="x-none" altLang="x-none" sz="400" dirty="0"/>
                    </a:p>
                    <a:p>
                      <a:pPr marL="839139" algn="l" rtl="0" eaLnBrk="0">
                        <a:lnSpc>
                          <a:spcPct val="95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招聘岗位</a:t>
                      </a:r>
                      <a:r>
                        <a:rPr sz="1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汇总</a:t>
                      </a:r>
                      <a:endParaRPr lang="x-none" altLang="x-none" sz="1800" dirty="0"/>
                    </a:p>
                  </a:txBody>
                  <a:tcPr marL="0" marR="0" marT="0" marB="0">
                    <a:lnL w="9525" cap="flat" cmpd="sng" algn="ctr">
                      <a:solidFill>
                        <a:srgbClr val="4171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171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171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171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784" y="4324700"/>
            <a:ext cx="6525260" cy="30893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136</Words>
  <Application>Microsoft Office PowerPoint</Application>
  <PresentationFormat>A4 纸张(210x297 毫米)</PresentationFormat>
  <Paragraphs>59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Microsoft YaHei UI</vt:lpstr>
      <vt:lpstr>SimSun</vt:lpstr>
      <vt:lpstr>Microsoft YaHei</vt:lpstr>
      <vt:lpstr>Arial</vt:lpstr>
      <vt:lpstr>Times New Roman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Glenda Xiao</dc:creator>
  <cp:lastModifiedBy>Sylvia Yang</cp:lastModifiedBy>
  <cp:revision>7</cp:revision>
  <dcterms:modified xsi:type="dcterms:W3CDTF">2026-04-30T01:43:15Z</dcterms:modified>
</cp:coreProperties>
</file>