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601200" cy="12801600" type="A3"/>
  <p:notesSz cx="6797675" cy="9926638"/>
  <p:defaultTextStyle>
    <a:defPPr>
      <a:defRPr lang="en-US"/>
    </a:defPPr>
    <a:lvl1pPr marL="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143" autoAdjust="0"/>
    <p:restoredTop sz="94660"/>
  </p:normalViewPr>
  <p:slideViewPr>
    <p:cSldViewPr>
      <p:cViewPr varScale="1">
        <p:scale>
          <a:sx n="55" d="100"/>
          <a:sy n="55" d="100"/>
        </p:scale>
        <p:origin x="3450" y="78"/>
      </p:cViewPr>
      <p:guideLst>
        <p:guide orient="horz" pos="4032"/>
        <p:guide pos="302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C471B6-D67D-4CEB-A530-0A62385877B2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003425" y="744538"/>
            <a:ext cx="27908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99708C-7D92-447B-AA47-3BE24A8C7E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293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99708C-7D92-447B-AA47-3BE24A8C7EE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8319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3976796"/>
            <a:ext cx="816102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0180" y="7254240"/>
            <a:ext cx="672084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60870" y="512660"/>
            <a:ext cx="216027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0060" y="512660"/>
            <a:ext cx="632079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429" y="8226214"/>
            <a:ext cx="8161020" cy="2542540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429" y="5425866"/>
            <a:ext cx="8161020" cy="2800349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0060" y="2987042"/>
            <a:ext cx="4240530" cy="8448464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0610" y="2987042"/>
            <a:ext cx="4240530" cy="8448464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0061" y="2865544"/>
            <a:ext cx="4242197" cy="1194222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1" y="4059766"/>
            <a:ext cx="4242197" cy="7375738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7278" y="2865544"/>
            <a:ext cx="4243863" cy="1194222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7278" y="4059766"/>
            <a:ext cx="4243863" cy="7375738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1" y="509694"/>
            <a:ext cx="3158729" cy="216916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3803" y="509695"/>
            <a:ext cx="5367338" cy="10925811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0061" y="2678855"/>
            <a:ext cx="3158729" cy="8756651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902" y="8961121"/>
            <a:ext cx="5760720" cy="1057911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902" y="1143846"/>
            <a:ext cx="5760720" cy="7680960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902" y="10019032"/>
            <a:ext cx="5760720" cy="1502409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0060" y="512658"/>
            <a:ext cx="8641080" cy="21336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0060" y="2987042"/>
            <a:ext cx="8641080" cy="8448464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80060" y="11865188"/>
            <a:ext cx="2240280" cy="681566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0410" y="11865188"/>
            <a:ext cx="3040380" cy="681566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80860" y="11865188"/>
            <a:ext cx="2240280" cy="681566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80160" rtl="0" eaLnBrk="1" latinLnBrk="0" hangingPunct="1">
        <a:spcBef>
          <a:spcPct val="0"/>
        </a:spcBef>
        <a:buNone/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1280160" rtl="0" eaLnBrk="1" latinLnBrk="0" hangingPunct="1">
        <a:spcBef>
          <a:spcPct val="20000"/>
        </a:spcBef>
        <a:buFont typeface="Arial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1280160" rtl="0" eaLnBrk="1" latinLnBrk="0" hangingPunct="1">
        <a:spcBef>
          <a:spcPct val="20000"/>
        </a:spcBef>
        <a:buFont typeface="Arial" pitchFamily="34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1.jpeg"/><Relationship Id="rId7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11" Type="http://schemas.openxmlformats.org/officeDocument/2006/relationships/image" Target="../media/image7.png"/><Relationship Id="rId5" Type="http://schemas.openxmlformats.org/officeDocument/2006/relationships/image" Target="../media/image2.jpeg"/><Relationship Id="rId10" Type="http://schemas.openxmlformats.org/officeDocument/2006/relationships/image" Target="../media/image6.png"/><Relationship Id="rId4" Type="http://schemas.microsoft.com/office/2007/relationships/hdphoto" Target="../media/hdphoto1.wdp"/><Relationship Id="rId9" Type="http://schemas.openxmlformats.org/officeDocument/2006/relationships/hyperlink" Target="mailto:Penny.Pan@ritzcarlton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40000"/>
            <a:lum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3600"/>
                    </a14:imgEffect>
                    <a14:imgEffect>
                      <a14:brightnessContrast contrast="-10000"/>
                    </a14:imgEffect>
                  </a14:imgLayer>
                </a14:imgProps>
              </a:ext>
            </a:extLst>
          </a:blip>
          <a:srcRect/>
          <a:stretch>
            <a:fillRect l="-53000" r="-5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049057"/>
            <a:ext cx="2655162" cy="1752657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742692" y="11049058"/>
            <a:ext cx="3029708" cy="17525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Rounded Rectangle 18"/>
          <p:cNvSpPr/>
          <p:nvPr/>
        </p:nvSpPr>
        <p:spPr>
          <a:xfrm>
            <a:off x="544993" y="1819766"/>
            <a:ext cx="8608618" cy="1552039"/>
          </a:xfrm>
          <a:prstGeom prst="roundRect">
            <a:avLst/>
          </a:prstGeom>
          <a:solidFill>
            <a:schemeClr val="bg1">
              <a:lumMod val="95000"/>
              <a:alpha val="4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990600" y="675382"/>
            <a:ext cx="754181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海口丽思卡尔顿及万丽酒店</a:t>
            </a:r>
            <a:endParaRPr lang="en-US" altLang="zh-CN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zh-CN" alt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校园招聘简章</a:t>
            </a:r>
            <a:endParaRPr lang="en-US" altLang="zh-CN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6459" y="11049057"/>
            <a:ext cx="2194141" cy="1752657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58" t="7254" r="93"/>
          <a:stretch/>
        </p:blipFill>
        <p:spPr>
          <a:xfrm>
            <a:off x="6944464" y="11049058"/>
            <a:ext cx="2732936" cy="175260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786580" y="1908389"/>
            <a:ext cx="4419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1600" dirty="0"/>
              <a:t>提供营养美味的三餐及舒适的员工公寓</a:t>
            </a:r>
            <a:endParaRPr lang="en-US" altLang="zh-CN" sz="16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1600" dirty="0"/>
              <a:t>上下班提供班车接送、往返市区</a:t>
            </a:r>
            <a:endParaRPr lang="en-US" altLang="zh-CN" sz="16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1600" dirty="0"/>
              <a:t>平均月休八天，八小时工作制</a:t>
            </a:r>
            <a:endParaRPr lang="en-US" altLang="zh-CN" sz="16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1600" dirty="0"/>
              <a:t>舒服靓丽的工作服装</a:t>
            </a:r>
            <a:endParaRPr lang="en-US" sz="16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1600" dirty="0"/>
              <a:t>完善又丰富的员工活动及福利</a:t>
            </a:r>
            <a:endParaRPr lang="en-US" altLang="zh-CN" sz="1600" dirty="0"/>
          </a:p>
        </p:txBody>
      </p:sp>
      <p:sp>
        <p:nvSpPr>
          <p:cNvPr id="15" name="TextBox 14"/>
          <p:cNvSpPr txBox="1"/>
          <p:nvPr/>
        </p:nvSpPr>
        <p:spPr>
          <a:xfrm>
            <a:off x="544993" y="3354585"/>
            <a:ext cx="1859805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招聘职位：</a:t>
            </a:r>
            <a:endParaRPr lang="en-US" altLang="zh-CN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206180" y="1908389"/>
            <a:ext cx="380251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1600" dirty="0"/>
              <a:t>联系人：李女士</a:t>
            </a: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1600" dirty="0"/>
              <a:t>联系电话：</a:t>
            </a:r>
            <a:r>
              <a:rPr lang="en-US" sz="1600" dirty="0"/>
              <a:t>0898-66836888-8202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1600" dirty="0"/>
              <a:t>邮箱</a:t>
            </a:r>
            <a:r>
              <a:rPr lang="en-US" sz="1600" dirty="0"/>
              <a:t>: </a:t>
            </a:r>
            <a:r>
              <a:rPr lang="en-US" altLang="zh-CN" sz="1600" u="sng" dirty="0">
                <a:hlinkClick r:id="rId9"/>
              </a:rPr>
              <a:t>fay.li2</a:t>
            </a:r>
            <a:r>
              <a:rPr lang="en-US" sz="1600" u="sng" dirty="0">
                <a:hlinkClick r:id="rId9"/>
              </a:rPr>
              <a:t>@ritzcarlton.com</a:t>
            </a: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1600" dirty="0"/>
              <a:t>酒店地址：海南省海口市龙华区羊山大道</a:t>
            </a:r>
            <a:r>
              <a:rPr lang="en-US" sz="1600" dirty="0"/>
              <a:t>39</a:t>
            </a:r>
            <a:r>
              <a:rPr lang="zh-CN" altLang="en-US" sz="1600" dirty="0"/>
              <a:t>号（观澜湖新城）</a:t>
            </a:r>
            <a:endParaRPr lang="en-US" altLang="zh-CN" sz="16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038023" cy="144259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8600" y="209584"/>
            <a:ext cx="1635611" cy="1023422"/>
          </a:xfrm>
          <a:prstGeom prst="rect">
            <a:avLst/>
          </a:prstGeom>
        </p:spPr>
      </p:pic>
      <p:graphicFrame>
        <p:nvGraphicFramePr>
          <p:cNvPr id="7" name="表格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099117"/>
              </p:ext>
            </p:extLst>
          </p:nvPr>
        </p:nvGraphicFramePr>
        <p:xfrm>
          <a:off x="381000" y="3885128"/>
          <a:ext cx="8991602" cy="695434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89062">
                  <a:extLst>
                    <a:ext uri="{9D8B030D-6E8A-4147-A177-3AD203B41FA5}">
                      <a16:colId xmlns:a16="http://schemas.microsoft.com/office/drawing/2014/main" val="670395975"/>
                    </a:ext>
                  </a:extLst>
                </a:gridCol>
                <a:gridCol w="1167245">
                  <a:extLst>
                    <a:ext uri="{9D8B030D-6E8A-4147-A177-3AD203B41FA5}">
                      <a16:colId xmlns:a16="http://schemas.microsoft.com/office/drawing/2014/main" val="2645207584"/>
                    </a:ext>
                  </a:extLst>
                </a:gridCol>
                <a:gridCol w="1169972">
                  <a:extLst>
                    <a:ext uri="{9D8B030D-6E8A-4147-A177-3AD203B41FA5}">
                      <a16:colId xmlns:a16="http://schemas.microsoft.com/office/drawing/2014/main" val="2947251164"/>
                    </a:ext>
                  </a:extLst>
                </a:gridCol>
                <a:gridCol w="1274322">
                  <a:extLst>
                    <a:ext uri="{9D8B030D-6E8A-4147-A177-3AD203B41FA5}">
                      <a16:colId xmlns:a16="http://schemas.microsoft.com/office/drawing/2014/main" val="2079213393"/>
                    </a:ext>
                  </a:extLst>
                </a:gridCol>
                <a:gridCol w="2362200">
                  <a:extLst>
                    <a:ext uri="{9D8B030D-6E8A-4147-A177-3AD203B41FA5}">
                      <a16:colId xmlns:a16="http://schemas.microsoft.com/office/drawing/2014/main" val="240511516"/>
                    </a:ext>
                  </a:extLst>
                </a:gridCol>
                <a:gridCol w="1828801">
                  <a:extLst>
                    <a:ext uri="{9D8B030D-6E8A-4147-A177-3AD203B41FA5}">
                      <a16:colId xmlns:a16="http://schemas.microsoft.com/office/drawing/2014/main" val="550500083"/>
                    </a:ext>
                  </a:extLst>
                </a:gridCol>
              </a:tblGrid>
              <a:tr h="914224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zh-CN" altLang="en-US" sz="1600" u="none" strike="noStrike">
                          <a:effectLst/>
                        </a:rPr>
                        <a:t>海口丽思卡尔顿酒店及万丽酒店招聘岗位</a:t>
                      </a:r>
                      <a:endParaRPr lang="zh-CN" altLang="en-US" sz="1600" b="1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8474828"/>
                  </a:ext>
                </a:extLst>
              </a:tr>
              <a:tr h="789555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400" u="none" strike="noStrike" dirty="0">
                          <a:effectLst/>
                        </a:rPr>
                        <a:t>酒店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400" u="none" strike="noStrike" dirty="0">
                          <a:effectLst/>
                        </a:rPr>
                        <a:t>部门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400" u="none" strike="noStrike" dirty="0">
                          <a:effectLst/>
                        </a:rPr>
                        <a:t>岗位名称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人数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400" u="none" strike="noStrike" dirty="0">
                          <a:effectLst/>
                        </a:rPr>
                        <a:t>相关要求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400" u="none" strike="noStrike" dirty="0">
                          <a:effectLst/>
                        </a:rPr>
                        <a:t>薪资福利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85903112"/>
                  </a:ext>
                </a:extLst>
              </a:tr>
              <a:tr h="1647244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400" u="none" strike="noStrike" dirty="0">
                          <a:effectLst/>
                        </a:rPr>
                        <a:t>海口丽思卡尔顿酒店　</a:t>
                      </a:r>
                      <a:endParaRPr lang="zh-CN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400" u="none" strike="noStrike" dirty="0">
                          <a:effectLst/>
                        </a:rPr>
                        <a:t>前厅部</a:t>
                      </a:r>
                      <a:endParaRPr lang="zh-CN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+mn-e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400" u="none" strike="noStrike" dirty="0">
                          <a:effectLst/>
                        </a:rPr>
                        <a:t>礼宾实习生</a:t>
                      </a:r>
                      <a:endParaRPr lang="zh-CN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+mn-e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2</a:t>
                      </a:r>
                      <a:endParaRPr lang="zh-CN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 rowSpan="3">
                  <a:txBody>
                    <a:bodyPr/>
                    <a:lstStyle/>
                    <a:p>
                      <a:pPr algn="l" fontAlgn="ctr"/>
                      <a:br>
                        <a:rPr lang="zh-CN" altLang="en-US" sz="1400" u="none" strike="noStrike" dirty="0">
                          <a:effectLst/>
                        </a:rPr>
                      </a:br>
                      <a:r>
                        <a:rPr lang="zh-CN" altLang="en-US" sz="1400" u="none" strike="noStrike" dirty="0">
                          <a:effectLst/>
                        </a:rPr>
                        <a:t>专业不限；</a:t>
                      </a:r>
                      <a:br>
                        <a:rPr lang="zh-CN" altLang="en-US" sz="1400" u="none" strike="noStrike" dirty="0">
                          <a:effectLst/>
                        </a:rPr>
                      </a:br>
                      <a:r>
                        <a:rPr lang="zh-CN" altLang="en-US" sz="1400" u="none" strike="noStrike" dirty="0">
                          <a:effectLst/>
                        </a:rPr>
                        <a:t>热爱酒店行业；</a:t>
                      </a:r>
                      <a:br>
                        <a:rPr lang="zh-CN" altLang="en-US" sz="1400" u="none" strike="noStrike" dirty="0">
                          <a:effectLst/>
                        </a:rPr>
                      </a:br>
                      <a:r>
                        <a:rPr lang="zh-CN" altLang="en-US" sz="1400" u="none" strike="noStrike" dirty="0">
                          <a:effectLst/>
                        </a:rPr>
                        <a:t>责任心强，亲和力佳；</a:t>
                      </a:r>
                      <a:br>
                        <a:rPr lang="zh-CN" altLang="en-US" sz="1400" u="none" strike="noStrike" dirty="0">
                          <a:effectLst/>
                        </a:rPr>
                      </a:br>
                      <a:r>
                        <a:rPr lang="zh-CN" altLang="en-US" sz="1400" u="none" strike="noStrike" dirty="0">
                          <a:effectLst/>
                        </a:rPr>
                        <a:t>具有良好的沟通表达能力和较强的服务意识；</a:t>
                      </a:r>
                      <a:endParaRPr lang="zh-CN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 rowSpan="3">
                  <a:txBody>
                    <a:bodyPr/>
                    <a:lstStyle/>
                    <a:p>
                      <a:pPr algn="l" fontAlgn="ctr"/>
                      <a:br>
                        <a:rPr lang="zh-CN" altLang="en-US" sz="1400" u="none" strike="noStrike" dirty="0">
                          <a:effectLst/>
                        </a:rPr>
                      </a:br>
                      <a:br>
                        <a:rPr lang="zh-CN" altLang="en-US" sz="1400" u="none" strike="noStrike" dirty="0">
                          <a:effectLst/>
                        </a:rPr>
                      </a:br>
                      <a:r>
                        <a:rPr lang="zh-CN" altLang="en-US" sz="1400" u="none" strike="noStrike" dirty="0">
                          <a:effectLst/>
                        </a:rPr>
                        <a:t>福利：</a:t>
                      </a:r>
                      <a:endParaRPr lang="en-US" altLang="zh-CN" sz="1400" u="none" strike="noStrike" dirty="0">
                        <a:effectLst/>
                      </a:endParaRPr>
                    </a:p>
                    <a:p>
                      <a:pPr algn="l" fontAlgn="ctr"/>
                      <a:endParaRPr lang="en-US" altLang="zh-CN" sz="1400" u="none" strike="noStrike" dirty="0">
                        <a:effectLst/>
                      </a:endParaRPr>
                    </a:p>
                    <a:p>
                      <a:pPr algn="l" fontAlgn="ctr"/>
                      <a:r>
                        <a:rPr lang="zh-CN" altLang="en-US" sz="1400" u="none" strike="noStrike" dirty="0">
                          <a:effectLst/>
                        </a:rPr>
                        <a:t>实习津贴：</a:t>
                      </a:r>
                      <a:r>
                        <a:rPr lang="en-US" altLang="zh-CN" sz="1400" u="none" strike="noStrike" dirty="0">
                          <a:effectLst/>
                        </a:rPr>
                        <a:t>2500</a:t>
                      </a:r>
                      <a:r>
                        <a:rPr lang="zh-CN" altLang="en-US" sz="1400" u="none" strike="noStrike" dirty="0">
                          <a:effectLst/>
                        </a:rPr>
                        <a:t>元</a:t>
                      </a:r>
                      <a:r>
                        <a:rPr lang="en-US" altLang="zh-CN" sz="1400" u="none" strike="noStrike" dirty="0">
                          <a:effectLst/>
                        </a:rPr>
                        <a:t>/</a:t>
                      </a:r>
                      <a:r>
                        <a:rPr lang="zh-CN" altLang="en-US" sz="1400" u="none" strike="noStrike" dirty="0">
                          <a:effectLst/>
                        </a:rPr>
                        <a:t>月</a:t>
                      </a:r>
                      <a:br>
                        <a:rPr lang="zh-CN" altLang="en-US" sz="1400" u="none" strike="noStrike" dirty="0">
                          <a:effectLst/>
                        </a:rPr>
                      </a:br>
                      <a:br>
                        <a:rPr lang="zh-CN" altLang="en-US" sz="1400" u="none" strike="noStrike" dirty="0">
                          <a:effectLst/>
                        </a:rPr>
                      </a:br>
                      <a:r>
                        <a:rPr lang="zh-CN" altLang="en-US" sz="1400" u="none" strike="noStrike" dirty="0">
                          <a:effectLst/>
                        </a:rPr>
                        <a:t>*平均每月休八天</a:t>
                      </a:r>
                      <a:br>
                        <a:rPr lang="zh-CN" altLang="en-US" sz="1400" u="none" strike="noStrike" dirty="0">
                          <a:effectLst/>
                        </a:rPr>
                      </a:br>
                      <a:r>
                        <a:rPr lang="zh-CN" altLang="en-US" sz="1400" u="none" strike="noStrike" dirty="0">
                          <a:effectLst/>
                        </a:rPr>
                        <a:t>*免费上下班车接送</a:t>
                      </a:r>
                      <a:br>
                        <a:rPr lang="zh-CN" altLang="en-US" sz="1400" u="none" strike="noStrike" dirty="0">
                          <a:effectLst/>
                        </a:rPr>
                      </a:br>
                      <a:r>
                        <a:rPr lang="zh-CN" altLang="en-US" sz="1400" u="none" strike="noStrike" dirty="0">
                          <a:effectLst/>
                        </a:rPr>
                        <a:t>*丰富多样的员工活动</a:t>
                      </a:r>
                      <a:br>
                        <a:rPr lang="zh-CN" altLang="en-US" sz="1400" u="none" strike="noStrike" dirty="0">
                          <a:effectLst/>
                        </a:rPr>
                      </a:br>
                      <a:r>
                        <a:rPr lang="zh-CN" altLang="en-US" sz="1400" u="none" strike="noStrike" dirty="0">
                          <a:effectLst/>
                        </a:rPr>
                        <a:t>*免费提供靓丽的工作服</a:t>
                      </a:r>
                      <a:br>
                        <a:rPr lang="zh-CN" altLang="en-US" sz="1400" u="none" strike="noStrike" dirty="0">
                          <a:effectLst/>
                        </a:rPr>
                      </a:br>
                      <a:r>
                        <a:rPr lang="zh-CN" altLang="en-US" sz="1400" u="none" strike="noStrike" dirty="0">
                          <a:effectLst/>
                        </a:rPr>
                        <a:t>*免费提供营养美味的三餐</a:t>
                      </a:r>
                      <a:br>
                        <a:rPr lang="zh-CN" altLang="en-US" sz="1400" u="none" strike="noStrike" dirty="0">
                          <a:effectLst/>
                        </a:rPr>
                      </a:br>
                      <a:r>
                        <a:rPr lang="zh-CN" altLang="en-US" sz="1400" u="none" strike="noStrike" dirty="0">
                          <a:effectLst/>
                        </a:rPr>
                        <a:t>*免费提供舒适的员工公寓</a:t>
                      </a:r>
                      <a:br>
                        <a:rPr lang="zh-CN" altLang="en-US" sz="1400" u="none" strike="noStrike" dirty="0">
                          <a:effectLst/>
                        </a:rPr>
                      </a:br>
                      <a:r>
                        <a:rPr lang="zh-CN" altLang="en-US" sz="1400" u="none" strike="noStrike" dirty="0">
                          <a:effectLst/>
                        </a:rPr>
                        <a:t>*市区往返免费交通穿梭巴士</a:t>
                      </a:r>
                      <a:endParaRPr lang="zh-CN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63192282"/>
                  </a:ext>
                </a:extLst>
              </a:tr>
              <a:tr h="711959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zh-CN" altLang="en-US" sz="1400" u="none" strike="noStrike" dirty="0">
                          <a:effectLst/>
                        </a:rPr>
                        <a:t>　</a:t>
                      </a:r>
                      <a:endParaRPr lang="zh-CN" alt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zh-CN" alt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4456609"/>
                  </a:ext>
                </a:extLst>
              </a:tr>
              <a:tr h="2485023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400" u="none" strike="noStrike">
                          <a:effectLst/>
                        </a:rPr>
                        <a:t>海口万丽酒店</a:t>
                      </a:r>
                      <a:br>
                        <a:rPr lang="zh-CN" altLang="en-US" sz="1400" u="none" strike="noStrike">
                          <a:effectLst/>
                        </a:rPr>
                      </a:br>
                      <a:endParaRPr lang="zh-CN" altLang="en-US" sz="14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400" u="none" strike="noStrike" dirty="0">
                          <a:effectLst/>
                        </a:rPr>
                        <a:t>前厅部</a:t>
                      </a:r>
                      <a:endParaRPr lang="zh-CN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400" u="none" strike="noStrike" dirty="0">
                          <a:effectLst/>
                        </a:rPr>
                        <a:t>礼宾实习生</a:t>
                      </a:r>
                      <a:endParaRPr lang="zh-CN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+mn-e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zh-CN" alt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9612094"/>
                  </a:ext>
                </a:extLst>
              </a:tr>
              <a:tr h="406338">
                <a:tc gridSpan="6">
                  <a:txBody>
                    <a:bodyPr/>
                    <a:lstStyle/>
                    <a:p>
                      <a:pPr algn="l" fontAlgn="ctr"/>
                      <a:endParaRPr lang="zh-CN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2310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38244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553</TotalTime>
  <Words>211</Words>
  <Application>Microsoft Office PowerPoint</Application>
  <PresentationFormat>A3 纸张(297x420 毫米)</PresentationFormat>
  <Paragraphs>33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宋体</vt:lpstr>
      <vt:lpstr>Arial</vt:lpstr>
      <vt:lpstr>Calibri</vt:lpstr>
      <vt:lpstr>Office Theme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Chen, Cathy (HAKRZ)</dc:creator>
  <cp:lastModifiedBy>Li, Fay</cp:lastModifiedBy>
  <cp:revision>66</cp:revision>
  <cp:lastPrinted>2023-12-13T08:04:48Z</cp:lastPrinted>
  <dcterms:created xsi:type="dcterms:W3CDTF">2006-08-16T00:00:00Z</dcterms:created>
  <dcterms:modified xsi:type="dcterms:W3CDTF">2026-04-24T05:22:44Z</dcterms:modified>
</cp:coreProperties>
</file>